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81" r:id="rId5"/>
    <p:sldId id="283" r:id="rId6"/>
    <p:sldId id="264" r:id="rId7"/>
    <p:sldId id="285" r:id="rId8"/>
    <p:sldId id="262" r:id="rId9"/>
    <p:sldId id="267" r:id="rId10"/>
    <p:sldId id="268" r:id="rId11"/>
    <p:sldId id="279" r:id="rId12"/>
    <p:sldId id="272" r:id="rId13"/>
    <p:sldId id="265" r:id="rId14"/>
    <p:sldId id="287" r:id="rId15"/>
    <p:sldId id="288" r:id="rId16"/>
    <p:sldId id="280" r:id="rId17"/>
    <p:sldId id="263" r:id="rId18"/>
    <p:sldId id="277" r:id="rId19"/>
    <p:sldId id="259" r:id="rId20"/>
    <p:sldId id="286" r:id="rId21"/>
    <p:sldId id="271" r:id="rId22"/>
    <p:sldId id="278" r:id="rId23"/>
    <p:sldId id="273" r:id="rId24"/>
    <p:sldId id="276" r:id="rId25"/>
    <p:sldId id="274" r:id="rId26"/>
    <p:sldId id="282" r:id="rId27"/>
    <p:sldId id="284" r:id="rId28"/>
    <p:sldId id="27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12941-90FD-450F-B368-78DD53D2765D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957FC67-5492-40C1-8FC1-555EBA9672F3}">
      <dgm:prSet phldrT="[Texte]"/>
      <dgm:spPr/>
      <dgm:t>
        <a:bodyPr/>
        <a:lstStyle/>
        <a:p>
          <a:r>
            <a:rPr lang="fr-FR" dirty="0"/>
            <a:t>Exemplarité : mission cachée du cadre de proximité ?</a:t>
          </a:r>
        </a:p>
      </dgm:t>
    </dgm:pt>
    <dgm:pt modelId="{FD6C00C6-AB39-4093-9A3F-E4DB3ED44383}" type="parTrans" cxnId="{D4AD0AD8-676B-4844-92EC-F716CAEDF08A}">
      <dgm:prSet/>
      <dgm:spPr/>
      <dgm:t>
        <a:bodyPr/>
        <a:lstStyle/>
        <a:p>
          <a:endParaRPr lang="fr-FR"/>
        </a:p>
      </dgm:t>
    </dgm:pt>
    <dgm:pt modelId="{9CFDC4CD-6809-49CA-BBC7-91689F6D0241}" type="sibTrans" cxnId="{D4AD0AD8-676B-4844-92EC-F716CAEDF08A}">
      <dgm:prSet/>
      <dgm:spPr/>
      <dgm:t>
        <a:bodyPr/>
        <a:lstStyle/>
        <a:p>
          <a:endParaRPr lang="fr-FR"/>
        </a:p>
      </dgm:t>
    </dgm:pt>
    <dgm:pt modelId="{280B066F-1AC6-4D81-AB2B-98099727DC45}">
      <dgm:prSet phldrT="[Texte]"/>
      <dgm:spPr/>
      <dgm:t>
        <a:bodyPr/>
        <a:lstStyle/>
        <a:p>
          <a:r>
            <a:rPr lang="fr-FR" dirty="0"/>
            <a:t>Société et institution :</a:t>
          </a:r>
        </a:p>
        <a:p>
          <a:r>
            <a:rPr lang="fr-FR" dirty="0"/>
            <a:t>Terrain macro + contexte</a:t>
          </a:r>
        </a:p>
      </dgm:t>
    </dgm:pt>
    <dgm:pt modelId="{A2CE1557-9AD9-4E63-BF38-3476DFCE1BB4}" type="parTrans" cxnId="{4986B12C-32E1-4268-928E-62F8A3182EF9}">
      <dgm:prSet/>
      <dgm:spPr/>
      <dgm:t>
        <a:bodyPr/>
        <a:lstStyle/>
        <a:p>
          <a:endParaRPr lang="fr-FR"/>
        </a:p>
      </dgm:t>
    </dgm:pt>
    <dgm:pt modelId="{621F5B22-30BB-4859-A7AD-E36071F026D4}" type="sibTrans" cxnId="{4986B12C-32E1-4268-928E-62F8A3182EF9}">
      <dgm:prSet/>
      <dgm:spPr/>
      <dgm:t>
        <a:bodyPr/>
        <a:lstStyle/>
        <a:p>
          <a:endParaRPr lang="fr-FR"/>
        </a:p>
      </dgm:t>
    </dgm:pt>
    <dgm:pt modelId="{25A6B367-D8D5-43DD-B8B2-BB301B5D2FDD}">
      <dgm:prSet phldrT="[Texte]"/>
      <dgm:spPr/>
      <dgm:t>
        <a:bodyPr/>
        <a:lstStyle/>
        <a:p>
          <a:r>
            <a:rPr lang="fr-FR" dirty="0"/>
            <a:t>Les unités de soins : méso dynamiques, rôles, influences</a:t>
          </a:r>
        </a:p>
      </dgm:t>
    </dgm:pt>
    <dgm:pt modelId="{7BD83A26-2049-4031-9656-FAC62D560C20}" type="parTrans" cxnId="{DA1A0C50-B246-40E1-9017-559EA75BB5CF}">
      <dgm:prSet/>
      <dgm:spPr/>
      <dgm:t>
        <a:bodyPr/>
        <a:lstStyle/>
        <a:p>
          <a:endParaRPr lang="fr-FR"/>
        </a:p>
      </dgm:t>
    </dgm:pt>
    <dgm:pt modelId="{724388E3-30B4-4A89-A03C-0D8EA4F22478}" type="sibTrans" cxnId="{DA1A0C50-B246-40E1-9017-559EA75BB5CF}">
      <dgm:prSet/>
      <dgm:spPr/>
      <dgm:t>
        <a:bodyPr/>
        <a:lstStyle/>
        <a:p>
          <a:endParaRPr lang="fr-FR"/>
        </a:p>
      </dgm:t>
    </dgm:pt>
    <dgm:pt modelId="{6409DBE3-1E29-454F-B6EB-468C07217EB4}">
      <dgm:prSet phldrT="[Texte]"/>
      <dgm:spPr/>
      <dgm:t>
        <a:bodyPr/>
        <a:lstStyle/>
        <a:p>
          <a:r>
            <a:rPr lang="fr-FR" dirty="0"/>
            <a:t>L'outil et l'artisan : micro encadrement, proximité, compétence, limites</a:t>
          </a:r>
        </a:p>
      </dgm:t>
    </dgm:pt>
    <dgm:pt modelId="{FBAFE65E-345A-4B3D-AF06-A0A5EDECDE9C}" type="parTrans" cxnId="{3409FBF9-E52D-42F6-B9F4-18C757922E40}">
      <dgm:prSet/>
      <dgm:spPr/>
      <dgm:t>
        <a:bodyPr/>
        <a:lstStyle/>
        <a:p>
          <a:endParaRPr lang="fr-FR"/>
        </a:p>
      </dgm:t>
    </dgm:pt>
    <dgm:pt modelId="{1C7907E2-C3C5-4298-8DF3-DF548EF5B2D5}" type="sibTrans" cxnId="{3409FBF9-E52D-42F6-B9F4-18C757922E40}">
      <dgm:prSet/>
      <dgm:spPr/>
      <dgm:t>
        <a:bodyPr/>
        <a:lstStyle/>
        <a:p>
          <a:endParaRPr lang="fr-FR"/>
        </a:p>
      </dgm:t>
    </dgm:pt>
    <dgm:pt modelId="{C0F4E809-3269-4B70-92A0-078605BB6D4E}">
      <dgm:prSet phldrT="[Texte]"/>
      <dgm:spPr/>
      <dgm:t>
        <a:bodyPr/>
        <a:lstStyle/>
        <a:p>
          <a:r>
            <a:rPr lang="fr-FR" dirty="0"/>
            <a:t>Conclusion</a:t>
          </a:r>
        </a:p>
      </dgm:t>
    </dgm:pt>
    <dgm:pt modelId="{44C6306E-A981-4C77-B138-86B535F9D059}" type="parTrans" cxnId="{5C2F30C7-05D2-4E2A-A562-A12CD13AE46A}">
      <dgm:prSet/>
      <dgm:spPr/>
      <dgm:t>
        <a:bodyPr/>
        <a:lstStyle/>
        <a:p>
          <a:endParaRPr lang="fr-FR"/>
        </a:p>
      </dgm:t>
    </dgm:pt>
    <dgm:pt modelId="{5E7D9BBE-7D79-4019-8F70-B1EFD11CCA48}" type="sibTrans" cxnId="{5C2F30C7-05D2-4E2A-A562-A12CD13AE46A}">
      <dgm:prSet/>
      <dgm:spPr/>
      <dgm:t>
        <a:bodyPr/>
        <a:lstStyle/>
        <a:p>
          <a:endParaRPr lang="fr-FR"/>
        </a:p>
      </dgm:t>
    </dgm:pt>
    <dgm:pt modelId="{D60E03FF-318A-483E-BA78-5ED2347EE579}">
      <dgm:prSet/>
      <dgm:spPr/>
      <dgm:t>
        <a:bodyPr/>
        <a:lstStyle/>
        <a:p>
          <a:r>
            <a:rPr lang="fr-FR" dirty="0"/>
            <a:t>L’exemplarité :</a:t>
          </a:r>
        </a:p>
        <a:p>
          <a:r>
            <a:rPr lang="fr-FR" dirty="0"/>
            <a:t>Histoire d’un outil</a:t>
          </a:r>
        </a:p>
      </dgm:t>
    </dgm:pt>
    <dgm:pt modelId="{65639C93-79DF-4F84-B6A8-BA27415141CC}" type="parTrans" cxnId="{CAD76BD9-2C29-4AC2-82FC-A4087621A3F7}">
      <dgm:prSet/>
      <dgm:spPr/>
      <dgm:t>
        <a:bodyPr/>
        <a:lstStyle/>
        <a:p>
          <a:endParaRPr lang="fr-FR"/>
        </a:p>
      </dgm:t>
    </dgm:pt>
    <dgm:pt modelId="{7C9B9F97-A28A-4379-8E42-D736CCC59B19}" type="sibTrans" cxnId="{CAD76BD9-2C29-4AC2-82FC-A4087621A3F7}">
      <dgm:prSet/>
      <dgm:spPr/>
      <dgm:t>
        <a:bodyPr/>
        <a:lstStyle/>
        <a:p>
          <a:endParaRPr lang="fr-FR"/>
        </a:p>
      </dgm:t>
    </dgm:pt>
    <dgm:pt modelId="{F3D5A85F-496D-46CF-9775-0D397B984630}" type="pres">
      <dgm:prSet presAssocID="{7C812941-90FD-450F-B368-78DD53D2765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60D48D-9654-47FF-B732-A6FFBAC6DC1E}" type="pres">
      <dgm:prSet presAssocID="{B957FC67-5492-40C1-8FC1-555EBA9672F3}" presName="centerShape" presStyleLbl="node0" presStyleIdx="0" presStyleCnt="1" custScaleX="98058" custScaleY="92635"/>
      <dgm:spPr/>
    </dgm:pt>
    <dgm:pt modelId="{D5C59E4A-074D-442E-BA04-7D1058948193}" type="pres">
      <dgm:prSet presAssocID="{280B066F-1AC6-4D81-AB2B-98099727DC45}" presName="node" presStyleLbl="node1" presStyleIdx="0" presStyleCnt="5" custScaleX="137133" custScaleY="131844">
        <dgm:presLayoutVars>
          <dgm:bulletEnabled val="1"/>
        </dgm:presLayoutVars>
      </dgm:prSet>
      <dgm:spPr/>
    </dgm:pt>
    <dgm:pt modelId="{3BC1D9B2-C05D-4C56-BD84-00CB680CC587}" type="pres">
      <dgm:prSet presAssocID="{280B066F-1AC6-4D81-AB2B-98099727DC45}" presName="dummy" presStyleCnt="0"/>
      <dgm:spPr/>
    </dgm:pt>
    <dgm:pt modelId="{A45F6846-BBD5-4C09-A1A1-E4FF74D96482}" type="pres">
      <dgm:prSet presAssocID="{621F5B22-30BB-4859-A7AD-E36071F026D4}" presName="sibTrans" presStyleLbl="sibTrans2D1" presStyleIdx="0" presStyleCnt="5"/>
      <dgm:spPr/>
    </dgm:pt>
    <dgm:pt modelId="{2E192576-F89B-497A-926D-9F26A4358497}" type="pres">
      <dgm:prSet presAssocID="{25A6B367-D8D5-43DD-B8B2-BB301B5D2FDD}" presName="node" presStyleLbl="node1" presStyleIdx="1" presStyleCnt="5" custScaleX="141134" custScaleY="133805">
        <dgm:presLayoutVars>
          <dgm:bulletEnabled val="1"/>
        </dgm:presLayoutVars>
      </dgm:prSet>
      <dgm:spPr/>
    </dgm:pt>
    <dgm:pt modelId="{DA465917-66F6-4776-A71A-376766D6FB44}" type="pres">
      <dgm:prSet presAssocID="{25A6B367-D8D5-43DD-B8B2-BB301B5D2FDD}" presName="dummy" presStyleCnt="0"/>
      <dgm:spPr/>
    </dgm:pt>
    <dgm:pt modelId="{DB0B1EDA-8D97-4DE3-83D9-5FE2538EFCE1}" type="pres">
      <dgm:prSet presAssocID="{724388E3-30B4-4A89-A03C-0D8EA4F22478}" presName="sibTrans" presStyleLbl="sibTrans2D1" presStyleIdx="1" presStyleCnt="5"/>
      <dgm:spPr/>
    </dgm:pt>
    <dgm:pt modelId="{AC85DA99-F962-483C-8B2C-A354A80ABD7F}" type="pres">
      <dgm:prSet presAssocID="{D60E03FF-318A-483E-BA78-5ED2347EE579}" presName="node" presStyleLbl="node1" presStyleIdx="2" presStyleCnt="5" custScaleX="136137" custScaleY="127566">
        <dgm:presLayoutVars>
          <dgm:bulletEnabled val="1"/>
        </dgm:presLayoutVars>
      </dgm:prSet>
      <dgm:spPr/>
    </dgm:pt>
    <dgm:pt modelId="{EB0B9A75-4993-4CB3-9B62-DD5DDE3EC8AC}" type="pres">
      <dgm:prSet presAssocID="{D60E03FF-318A-483E-BA78-5ED2347EE579}" presName="dummy" presStyleCnt="0"/>
      <dgm:spPr/>
    </dgm:pt>
    <dgm:pt modelId="{59724327-0D4D-4672-8BD9-E42032836572}" type="pres">
      <dgm:prSet presAssocID="{7C9B9F97-A28A-4379-8E42-D736CCC59B19}" presName="sibTrans" presStyleLbl="sibTrans2D1" presStyleIdx="2" presStyleCnt="5"/>
      <dgm:spPr/>
    </dgm:pt>
    <dgm:pt modelId="{62DC5C5E-433E-4130-8D9B-A9EF6ACDA386}" type="pres">
      <dgm:prSet presAssocID="{6409DBE3-1E29-454F-B6EB-468C07217EB4}" presName="node" presStyleLbl="node1" presStyleIdx="3" presStyleCnt="5" custScaleX="146177" custScaleY="133381">
        <dgm:presLayoutVars>
          <dgm:bulletEnabled val="1"/>
        </dgm:presLayoutVars>
      </dgm:prSet>
      <dgm:spPr/>
    </dgm:pt>
    <dgm:pt modelId="{499E40D7-5268-4894-8787-5AAF457A876F}" type="pres">
      <dgm:prSet presAssocID="{6409DBE3-1E29-454F-B6EB-468C07217EB4}" presName="dummy" presStyleCnt="0"/>
      <dgm:spPr/>
    </dgm:pt>
    <dgm:pt modelId="{75720F0B-89EC-495D-B610-F68EC762A803}" type="pres">
      <dgm:prSet presAssocID="{1C7907E2-C3C5-4298-8DF3-DF548EF5B2D5}" presName="sibTrans" presStyleLbl="sibTrans2D1" presStyleIdx="3" presStyleCnt="5"/>
      <dgm:spPr/>
    </dgm:pt>
    <dgm:pt modelId="{7897C19D-055F-446C-A8CA-F30543FD1599}" type="pres">
      <dgm:prSet presAssocID="{C0F4E809-3269-4B70-92A0-078605BB6D4E}" presName="node" presStyleLbl="node1" presStyleIdx="4" presStyleCnt="5" custScaleX="145743" custScaleY="136576">
        <dgm:presLayoutVars>
          <dgm:bulletEnabled val="1"/>
        </dgm:presLayoutVars>
      </dgm:prSet>
      <dgm:spPr/>
    </dgm:pt>
    <dgm:pt modelId="{BD4C9E7A-CCC8-4A0C-A4C8-6AC07680CE85}" type="pres">
      <dgm:prSet presAssocID="{C0F4E809-3269-4B70-92A0-078605BB6D4E}" presName="dummy" presStyleCnt="0"/>
      <dgm:spPr/>
    </dgm:pt>
    <dgm:pt modelId="{5B4D5104-27D4-429B-B7CB-C3988643DECD}" type="pres">
      <dgm:prSet presAssocID="{5E7D9BBE-7D79-4019-8F70-B1EFD11CCA48}" presName="sibTrans" presStyleLbl="sibTrans2D1" presStyleIdx="4" presStyleCnt="5"/>
      <dgm:spPr/>
    </dgm:pt>
  </dgm:ptLst>
  <dgm:cxnLst>
    <dgm:cxn modelId="{408BA001-5869-4DEF-9521-101899557133}" type="presOf" srcId="{C0F4E809-3269-4B70-92A0-078605BB6D4E}" destId="{7897C19D-055F-446C-A8CA-F30543FD1599}" srcOrd="0" destOrd="0" presId="urn:microsoft.com/office/officeart/2005/8/layout/radial6"/>
    <dgm:cxn modelId="{1B7CFC0C-FA61-44F4-8F5F-10934049348A}" type="presOf" srcId="{5E7D9BBE-7D79-4019-8F70-B1EFD11CCA48}" destId="{5B4D5104-27D4-429B-B7CB-C3988643DECD}" srcOrd="0" destOrd="0" presId="urn:microsoft.com/office/officeart/2005/8/layout/radial6"/>
    <dgm:cxn modelId="{4986B12C-32E1-4268-928E-62F8A3182EF9}" srcId="{B957FC67-5492-40C1-8FC1-555EBA9672F3}" destId="{280B066F-1AC6-4D81-AB2B-98099727DC45}" srcOrd="0" destOrd="0" parTransId="{A2CE1557-9AD9-4E63-BF38-3476DFCE1BB4}" sibTransId="{621F5B22-30BB-4859-A7AD-E36071F026D4}"/>
    <dgm:cxn modelId="{2F78EA32-614D-4363-9A4E-E996B3324E86}" type="presOf" srcId="{7C812941-90FD-450F-B368-78DD53D2765D}" destId="{F3D5A85F-496D-46CF-9775-0D397B984630}" srcOrd="0" destOrd="0" presId="urn:microsoft.com/office/officeart/2005/8/layout/radial6"/>
    <dgm:cxn modelId="{B0503669-183C-47DA-A34E-1B94F4468865}" type="presOf" srcId="{1C7907E2-C3C5-4298-8DF3-DF548EF5B2D5}" destId="{75720F0B-89EC-495D-B610-F68EC762A803}" srcOrd="0" destOrd="0" presId="urn:microsoft.com/office/officeart/2005/8/layout/radial6"/>
    <dgm:cxn modelId="{F36D4D6C-4A50-4210-B224-65C811AA8525}" type="presOf" srcId="{B957FC67-5492-40C1-8FC1-555EBA9672F3}" destId="{2C60D48D-9654-47FF-B732-A6FFBAC6DC1E}" srcOrd="0" destOrd="0" presId="urn:microsoft.com/office/officeart/2005/8/layout/radial6"/>
    <dgm:cxn modelId="{DA1A0C50-B246-40E1-9017-559EA75BB5CF}" srcId="{B957FC67-5492-40C1-8FC1-555EBA9672F3}" destId="{25A6B367-D8D5-43DD-B8B2-BB301B5D2FDD}" srcOrd="1" destOrd="0" parTransId="{7BD83A26-2049-4031-9656-FAC62D560C20}" sibTransId="{724388E3-30B4-4A89-A03C-0D8EA4F22478}"/>
    <dgm:cxn modelId="{13A46077-CC56-46CB-A471-E31C9358454E}" type="presOf" srcId="{724388E3-30B4-4A89-A03C-0D8EA4F22478}" destId="{DB0B1EDA-8D97-4DE3-83D9-5FE2538EFCE1}" srcOrd="0" destOrd="0" presId="urn:microsoft.com/office/officeart/2005/8/layout/radial6"/>
    <dgm:cxn modelId="{2CFD5388-A8E1-4FCB-BCFA-0020141015C1}" type="presOf" srcId="{7C9B9F97-A28A-4379-8E42-D736CCC59B19}" destId="{59724327-0D4D-4672-8BD9-E42032836572}" srcOrd="0" destOrd="0" presId="urn:microsoft.com/office/officeart/2005/8/layout/radial6"/>
    <dgm:cxn modelId="{89E5E199-1AB0-4BFE-892E-54E4A14913B1}" type="presOf" srcId="{D60E03FF-318A-483E-BA78-5ED2347EE579}" destId="{AC85DA99-F962-483C-8B2C-A354A80ABD7F}" srcOrd="0" destOrd="0" presId="urn:microsoft.com/office/officeart/2005/8/layout/radial6"/>
    <dgm:cxn modelId="{CB080FA0-8F2D-40EE-A785-233AAEB8620F}" type="presOf" srcId="{280B066F-1AC6-4D81-AB2B-98099727DC45}" destId="{D5C59E4A-074D-442E-BA04-7D1058948193}" srcOrd="0" destOrd="0" presId="urn:microsoft.com/office/officeart/2005/8/layout/radial6"/>
    <dgm:cxn modelId="{0F11F8A5-1211-4D39-890F-C0CDF00BC80B}" type="presOf" srcId="{6409DBE3-1E29-454F-B6EB-468C07217EB4}" destId="{62DC5C5E-433E-4130-8D9B-A9EF6ACDA386}" srcOrd="0" destOrd="0" presId="urn:microsoft.com/office/officeart/2005/8/layout/radial6"/>
    <dgm:cxn modelId="{EAB608B6-482D-4859-9D1E-11D4E06A3647}" type="presOf" srcId="{621F5B22-30BB-4859-A7AD-E36071F026D4}" destId="{A45F6846-BBD5-4C09-A1A1-E4FF74D96482}" srcOrd="0" destOrd="0" presId="urn:microsoft.com/office/officeart/2005/8/layout/radial6"/>
    <dgm:cxn modelId="{5C2F30C7-05D2-4E2A-A562-A12CD13AE46A}" srcId="{B957FC67-5492-40C1-8FC1-555EBA9672F3}" destId="{C0F4E809-3269-4B70-92A0-078605BB6D4E}" srcOrd="4" destOrd="0" parTransId="{44C6306E-A981-4C77-B138-86B535F9D059}" sibTransId="{5E7D9BBE-7D79-4019-8F70-B1EFD11CCA48}"/>
    <dgm:cxn modelId="{D4AD0AD8-676B-4844-92EC-F716CAEDF08A}" srcId="{7C812941-90FD-450F-B368-78DD53D2765D}" destId="{B957FC67-5492-40C1-8FC1-555EBA9672F3}" srcOrd="0" destOrd="0" parTransId="{FD6C00C6-AB39-4093-9A3F-E4DB3ED44383}" sibTransId="{9CFDC4CD-6809-49CA-BBC7-91689F6D0241}"/>
    <dgm:cxn modelId="{CAD76BD9-2C29-4AC2-82FC-A4087621A3F7}" srcId="{B957FC67-5492-40C1-8FC1-555EBA9672F3}" destId="{D60E03FF-318A-483E-BA78-5ED2347EE579}" srcOrd="2" destOrd="0" parTransId="{65639C93-79DF-4F84-B6A8-BA27415141CC}" sibTransId="{7C9B9F97-A28A-4379-8E42-D736CCC59B19}"/>
    <dgm:cxn modelId="{CC2CF4E2-6964-4E37-8E6F-86C6391D2CF7}" type="presOf" srcId="{25A6B367-D8D5-43DD-B8B2-BB301B5D2FDD}" destId="{2E192576-F89B-497A-926D-9F26A4358497}" srcOrd="0" destOrd="0" presId="urn:microsoft.com/office/officeart/2005/8/layout/radial6"/>
    <dgm:cxn modelId="{3409FBF9-E52D-42F6-B9F4-18C757922E40}" srcId="{B957FC67-5492-40C1-8FC1-555EBA9672F3}" destId="{6409DBE3-1E29-454F-B6EB-468C07217EB4}" srcOrd="3" destOrd="0" parTransId="{FBAFE65E-345A-4B3D-AF06-A0A5EDECDE9C}" sibTransId="{1C7907E2-C3C5-4298-8DF3-DF548EF5B2D5}"/>
    <dgm:cxn modelId="{7567F8C5-ECC4-461C-BDA8-3F14EF422419}" type="presParOf" srcId="{F3D5A85F-496D-46CF-9775-0D397B984630}" destId="{2C60D48D-9654-47FF-B732-A6FFBAC6DC1E}" srcOrd="0" destOrd="0" presId="urn:microsoft.com/office/officeart/2005/8/layout/radial6"/>
    <dgm:cxn modelId="{996E1B35-F608-41AE-8AFF-5AE248715437}" type="presParOf" srcId="{F3D5A85F-496D-46CF-9775-0D397B984630}" destId="{D5C59E4A-074D-442E-BA04-7D1058948193}" srcOrd="1" destOrd="0" presId="urn:microsoft.com/office/officeart/2005/8/layout/radial6"/>
    <dgm:cxn modelId="{A8B9241E-C93D-440F-A013-B5198043E75D}" type="presParOf" srcId="{F3D5A85F-496D-46CF-9775-0D397B984630}" destId="{3BC1D9B2-C05D-4C56-BD84-00CB680CC587}" srcOrd="2" destOrd="0" presId="urn:microsoft.com/office/officeart/2005/8/layout/radial6"/>
    <dgm:cxn modelId="{1B5277F0-153E-423B-B8D6-61AF6AA77A3A}" type="presParOf" srcId="{F3D5A85F-496D-46CF-9775-0D397B984630}" destId="{A45F6846-BBD5-4C09-A1A1-E4FF74D96482}" srcOrd="3" destOrd="0" presId="urn:microsoft.com/office/officeart/2005/8/layout/radial6"/>
    <dgm:cxn modelId="{8E5E7DC8-3F2E-48FD-BBDA-9AEDA0036E40}" type="presParOf" srcId="{F3D5A85F-496D-46CF-9775-0D397B984630}" destId="{2E192576-F89B-497A-926D-9F26A4358497}" srcOrd="4" destOrd="0" presId="urn:microsoft.com/office/officeart/2005/8/layout/radial6"/>
    <dgm:cxn modelId="{8C56D7DE-239C-41AC-A1FA-6826709F17E5}" type="presParOf" srcId="{F3D5A85F-496D-46CF-9775-0D397B984630}" destId="{DA465917-66F6-4776-A71A-376766D6FB44}" srcOrd="5" destOrd="0" presId="urn:microsoft.com/office/officeart/2005/8/layout/radial6"/>
    <dgm:cxn modelId="{2382E147-8CB3-40DE-95EA-2AE9C2297870}" type="presParOf" srcId="{F3D5A85F-496D-46CF-9775-0D397B984630}" destId="{DB0B1EDA-8D97-4DE3-83D9-5FE2538EFCE1}" srcOrd="6" destOrd="0" presId="urn:microsoft.com/office/officeart/2005/8/layout/radial6"/>
    <dgm:cxn modelId="{98DD6EA6-B848-4976-8546-F4AA6546A0FA}" type="presParOf" srcId="{F3D5A85F-496D-46CF-9775-0D397B984630}" destId="{AC85DA99-F962-483C-8B2C-A354A80ABD7F}" srcOrd="7" destOrd="0" presId="urn:microsoft.com/office/officeart/2005/8/layout/radial6"/>
    <dgm:cxn modelId="{3FF2E166-78BA-40CD-93ED-E137CE7298FC}" type="presParOf" srcId="{F3D5A85F-496D-46CF-9775-0D397B984630}" destId="{EB0B9A75-4993-4CB3-9B62-DD5DDE3EC8AC}" srcOrd="8" destOrd="0" presId="urn:microsoft.com/office/officeart/2005/8/layout/radial6"/>
    <dgm:cxn modelId="{4A0CAC99-64B3-4626-8ECB-FB95FF569411}" type="presParOf" srcId="{F3D5A85F-496D-46CF-9775-0D397B984630}" destId="{59724327-0D4D-4672-8BD9-E42032836572}" srcOrd="9" destOrd="0" presId="urn:microsoft.com/office/officeart/2005/8/layout/radial6"/>
    <dgm:cxn modelId="{41AF82EB-07C0-4FFA-8632-C6D832ED7BA8}" type="presParOf" srcId="{F3D5A85F-496D-46CF-9775-0D397B984630}" destId="{62DC5C5E-433E-4130-8D9B-A9EF6ACDA386}" srcOrd="10" destOrd="0" presId="urn:microsoft.com/office/officeart/2005/8/layout/radial6"/>
    <dgm:cxn modelId="{09A9BA74-8621-4584-9D9D-5854D01F1308}" type="presParOf" srcId="{F3D5A85F-496D-46CF-9775-0D397B984630}" destId="{499E40D7-5268-4894-8787-5AAF457A876F}" srcOrd="11" destOrd="0" presId="urn:microsoft.com/office/officeart/2005/8/layout/radial6"/>
    <dgm:cxn modelId="{963145E9-B8B7-4412-BF71-4D0234131CF8}" type="presParOf" srcId="{F3D5A85F-496D-46CF-9775-0D397B984630}" destId="{75720F0B-89EC-495D-B610-F68EC762A803}" srcOrd="12" destOrd="0" presId="urn:microsoft.com/office/officeart/2005/8/layout/radial6"/>
    <dgm:cxn modelId="{5D5E5284-50AA-4520-A914-8A1FD11D6664}" type="presParOf" srcId="{F3D5A85F-496D-46CF-9775-0D397B984630}" destId="{7897C19D-055F-446C-A8CA-F30543FD1599}" srcOrd="13" destOrd="0" presId="urn:microsoft.com/office/officeart/2005/8/layout/radial6"/>
    <dgm:cxn modelId="{AE241778-1347-4CAD-A2B5-5FACC888808D}" type="presParOf" srcId="{F3D5A85F-496D-46CF-9775-0D397B984630}" destId="{BD4C9E7A-CCC8-4A0C-A4C8-6AC07680CE85}" srcOrd="14" destOrd="0" presId="urn:microsoft.com/office/officeart/2005/8/layout/radial6"/>
    <dgm:cxn modelId="{E3E9388C-C9A0-4492-B92A-BFAC553B8692}" type="presParOf" srcId="{F3D5A85F-496D-46CF-9775-0D397B984630}" destId="{5B4D5104-27D4-429B-B7CB-C3988643DEC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4F2A2B-9CFE-448B-B63E-6D2128416C2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E67C3F-3C72-48DF-B868-06C6C2973871}">
      <dgm:prSet phldrT="[Texte]"/>
      <dgm:spPr>
        <a:solidFill>
          <a:schemeClr val="bg1">
            <a:alpha val="50000"/>
          </a:schemeClr>
        </a:solidFill>
        <a:ln w="63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/>
            <a:t>Mes</a:t>
          </a:r>
        </a:p>
        <a:p>
          <a:r>
            <a:rPr lang="fr-FR" dirty="0"/>
            <a:t>Valeurs</a:t>
          </a:r>
        </a:p>
      </dgm:t>
    </dgm:pt>
    <dgm:pt modelId="{CA81DB85-A652-4BC8-A0F0-6E0EF494521C}" type="parTrans" cxnId="{AB1B0B43-722F-4E53-B44B-BCA1A5916DE4}">
      <dgm:prSet/>
      <dgm:spPr/>
      <dgm:t>
        <a:bodyPr/>
        <a:lstStyle/>
        <a:p>
          <a:endParaRPr lang="fr-FR"/>
        </a:p>
      </dgm:t>
    </dgm:pt>
    <dgm:pt modelId="{3F7E2632-401A-4AB2-80D7-064AA0AFC229}" type="sibTrans" cxnId="{AB1B0B43-722F-4E53-B44B-BCA1A5916DE4}">
      <dgm:prSet/>
      <dgm:spPr/>
      <dgm:t>
        <a:bodyPr/>
        <a:lstStyle/>
        <a:p>
          <a:endParaRPr lang="fr-FR"/>
        </a:p>
      </dgm:t>
    </dgm:pt>
    <dgm:pt modelId="{9E969467-291D-40E5-8E97-6920BABD0ACE}">
      <dgm:prSet phldrT="[Texte]"/>
      <dgm:spPr/>
      <dgm:t>
        <a:bodyPr/>
        <a:lstStyle/>
        <a:p>
          <a:r>
            <a:rPr lang="fr-FR" dirty="0"/>
            <a:t>RESPECT</a:t>
          </a:r>
        </a:p>
      </dgm:t>
    </dgm:pt>
    <dgm:pt modelId="{0016E5FC-C271-4459-903A-24DC137762C9}" type="parTrans" cxnId="{9D5BE957-538A-495D-8610-B3B25CDE3D80}">
      <dgm:prSet/>
      <dgm:spPr/>
      <dgm:t>
        <a:bodyPr/>
        <a:lstStyle/>
        <a:p>
          <a:endParaRPr lang="fr-FR"/>
        </a:p>
      </dgm:t>
    </dgm:pt>
    <dgm:pt modelId="{B5E61E22-9FFB-4EBC-AF2F-5A39EC73A412}" type="sibTrans" cxnId="{9D5BE957-538A-495D-8610-B3B25CDE3D80}">
      <dgm:prSet/>
      <dgm:spPr/>
      <dgm:t>
        <a:bodyPr/>
        <a:lstStyle/>
        <a:p>
          <a:endParaRPr lang="fr-FR"/>
        </a:p>
      </dgm:t>
    </dgm:pt>
    <dgm:pt modelId="{A6EFF708-EDCC-4417-80CD-9C3956DDDA5C}">
      <dgm:prSet phldrT="[Texte]"/>
      <dgm:spPr/>
      <dgm:t>
        <a:bodyPr/>
        <a:lstStyle/>
        <a:p>
          <a:r>
            <a:rPr lang="fr-FR"/>
            <a:t>EGALITE</a:t>
          </a:r>
          <a:endParaRPr lang="fr-FR" dirty="0"/>
        </a:p>
      </dgm:t>
    </dgm:pt>
    <dgm:pt modelId="{FF2AF2F6-63D6-495F-83D1-234AEE3B565A}" type="parTrans" cxnId="{6BA7658E-D89B-4509-8245-7A937DA2E9D9}">
      <dgm:prSet/>
      <dgm:spPr/>
      <dgm:t>
        <a:bodyPr/>
        <a:lstStyle/>
        <a:p>
          <a:endParaRPr lang="fr-FR"/>
        </a:p>
      </dgm:t>
    </dgm:pt>
    <dgm:pt modelId="{0AFFA6DA-5E79-414D-8254-8008B092B431}" type="sibTrans" cxnId="{6BA7658E-D89B-4509-8245-7A937DA2E9D9}">
      <dgm:prSet/>
      <dgm:spPr/>
      <dgm:t>
        <a:bodyPr/>
        <a:lstStyle/>
        <a:p>
          <a:endParaRPr lang="fr-FR"/>
        </a:p>
      </dgm:t>
    </dgm:pt>
    <dgm:pt modelId="{16317E39-8D05-4710-A83C-7FD99A4F1AEA}">
      <dgm:prSet phldrT="[Texte]"/>
      <dgm:spPr/>
      <dgm:t>
        <a:bodyPr/>
        <a:lstStyle/>
        <a:p>
          <a:r>
            <a:rPr lang="fr-FR" dirty="0"/>
            <a:t>SOLIDARITE</a:t>
          </a:r>
        </a:p>
      </dgm:t>
    </dgm:pt>
    <dgm:pt modelId="{6A25ED4B-7B2C-46D9-8635-9CA71FCB281D}" type="parTrans" cxnId="{C30EC378-21B9-4BA2-9E38-510302AB5D96}">
      <dgm:prSet/>
      <dgm:spPr/>
      <dgm:t>
        <a:bodyPr/>
        <a:lstStyle/>
        <a:p>
          <a:endParaRPr lang="fr-FR"/>
        </a:p>
      </dgm:t>
    </dgm:pt>
    <dgm:pt modelId="{5D21D5F2-C987-47F4-B93A-89401E9AB810}" type="sibTrans" cxnId="{C30EC378-21B9-4BA2-9E38-510302AB5D96}">
      <dgm:prSet/>
      <dgm:spPr/>
      <dgm:t>
        <a:bodyPr/>
        <a:lstStyle/>
        <a:p>
          <a:endParaRPr lang="fr-FR"/>
        </a:p>
      </dgm:t>
    </dgm:pt>
    <dgm:pt modelId="{9A6B70A7-8CE3-4574-981D-8E80C03089AA}">
      <dgm:prSet/>
      <dgm:spPr/>
      <dgm:t>
        <a:bodyPr/>
        <a:lstStyle/>
        <a:p>
          <a:r>
            <a:rPr lang="fr-FR" dirty="0"/>
            <a:t>OPTIMISME</a:t>
          </a:r>
        </a:p>
      </dgm:t>
    </dgm:pt>
    <dgm:pt modelId="{19C53D15-1D28-4892-B2CA-F64FE90FD2CA}" type="parTrans" cxnId="{4297D971-951A-4421-AD8F-3014005D69BD}">
      <dgm:prSet/>
      <dgm:spPr/>
      <dgm:t>
        <a:bodyPr/>
        <a:lstStyle/>
        <a:p>
          <a:endParaRPr lang="fr-FR"/>
        </a:p>
      </dgm:t>
    </dgm:pt>
    <dgm:pt modelId="{42E667B1-7496-472C-A92D-0383008A0962}" type="sibTrans" cxnId="{4297D971-951A-4421-AD8F-3014005D69BD}">
      <dgm:prSet/>
      <dgm:spPr/>
      <dgm:t>
        <a:bodyPr/>
        <a:lstStyle/>
        <a:p>
          <a:endParaRPr lang="fr-FR"/>
        </a:p>
      </dgm:t>
    </dgm:pt>
    <dgm:pt modelId="{D7F81C1A-6651-464B-A637-BDD146AB495B}" type="pres">
      <dgm:prSet presAssocID="{784F2A2B-9CFE-448B-B63E-6D2128416C28}" presName="composite" presStyleCnt="0">
        <dgm:presLayoutVars>
          <dgm:chMax val="1"/>
          <dgm:dir/>
          <dgm:resizeHandles val="exact"/>
        </dgm:presLayoutVars>
      </dgm:prSet>
      <dgm:spPr/>
    </dgm:pt>
    <dgm:pt modelId="{85747F28-9C25-4A2E-8609-5B565E5BF13F}" type="pres">
      <dgm:prSet presAssocID="{784F2A2B-9CFE-448B-B63E-6D2128416C28}" presName="radial" presStyleCnt="0">
        <dgm:presLayoutVars>
          <dgm:animLvl val="ctr"/>
        </dgm:presLayoutVars>
      </dgm:prSet>
      <dgm:spPr/>
    </dgm:pt>
    <dgm:pt modelId="{895B909F-2E36-4ACA-98C9-C878747FEE15}" type="pres">
      <dgm:prSet presAssocID="{9BE67C3F-3C72-48DF-B868-06C6C2973871}" presName="centerShape" presStyleLbl="vennNode1" presStyleIdx="0" presStyleCnt="5"/>
      <dgm:spPr/>
    </dgm:pt>
    <dgm:pt modelId="{EC410027-351F-469B-B676-3FE40AEE298B}" type="pres">
      <dgm:prSet presAssocID="{9E969467-291D-40E5-8E97-6920BABD0ACE}" presName="node" presStyleLbl="vennNode1" presStyleIdx="1" presStyleCnt="5">
        <dgm:presLayoutVars>
          <dgm:bulletEnabled val="1"/>
        </dgm:presLayoutVars>
      </dgm:prSet>
      <dgm:spPr/>
    </dgm:pt>
    <dgm:pt modelId="{89A3FEC7-AB6C-42BD-948E-127DAF7BA446}" type="pres">
      <dgm:prSet presAssocID="{A6EFF708-EDCC-4417-80CD-9C3956DDDA5C}" presName="node" presStyleLbl="vennNode1" presStyleIdx="2" presStyleCnt="5">
        <dgm:presLayoutVars>
          <dgm:bulletEnabled val="1"/>
        </dgm:presLayoutVars>
      </dgm:prSet>
      <dgm:spPr/>
    </dgm:pt>
    <dgm:pt modelId="{B3B09677-5509-4043-BB8A-6A49CAAAB7C0}" type="pres">
      <dgm:prSet presAssocID="{16317E39-8D05-4710-A83C-7FD99A4F1AEA}" presName="node" presStyleLbl="vennNode1" presStyleIdx="3" presStyleCnt="5">
        <dgm:presLayoutVars>
          <dgm:bulletEnabled val="1"/>
        </dgm:presLayoutVars>
      </dgm:prSet>
      <dgm:spPr/>
    </dgm:pt>
    <dgm:pt modelId="{33620182-E2A9-4D68-A401-0239B6B9E503}" type="pres">
      <dgm:prSet presAssocID="{9A6B70A7-8CE3-4574-981D-8E80C03089AA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5EDBE829-2EC6-4230-8D10-99A2321E6716}" type="presOf" srcId="{9BE67C3F-3C72-48DF-B868-06C6C2973871}" destId="{895B909F-2E36-4ACA-98C9-C878747FEE15}" srcOrd="0" destOrd="0" presId="urn:microsoft.com/office/officeart/2005/8/layout/radial3"/>
    <dgm:cxn modelId="{AB1B0B43-722F-4E53-B44B-BCA1A5916DE4}" srcId="{784F2A2B-9CFE-448B-B63E-6D2128416C28}" destId="{9BE67C3F-3C72-48DF-B868-06C6C2973871}" srcOrd="0" destOrd="0" parTransId="{CA81DB85-A652-4BC8-A0F0-6E0EF494521C}" sibTransId="{3F7E2632-401A-4AB2-80D7-064AA0AFC229}"/>
    <dgm:cxn modelId="{4297D971-951A-4421-AD8F-3014005D69BD}" srcId="{9BE67C3F-3C72-48DF-B868-06C6C2973871}" destId="{9A6B70A7-8CE3-4574-981D-8E80C03089AA}" srcOrd="3" destOrd="0" parTransId="{19C53D15-1D28-4892-B2CA-F64FE90FD2CA}" sibTransId="{42E667B1-7496-472C-A92D-0383008A0962}"/>
    <dgm:cxn modelId="{F8E27976-997B-47A8-9204-9C74A4B494F5}" type="presOf" srcId="{A6EFF708-EDCC-4417-80CD-9C3956DDDA5C}" destId="{89A3FEC7-AB6C-42BD-948E-127DAF7BA446}" srcOrd="0" destOrd="0" presId="urn:microsoft.com/office/officeart/2005/8/layout/radial3"/>
    <dgm:cxn modelId="{9D5BE957-538A-495D-8610-B3B25CDE3D80}" srcId="{9BE67C3F-3C72-48DF-B868-06C6C2973871}" destId="{9E969467-291D-40E5-8E97-6920BABD0ACE}" srcOrd="0" destOrd="0" parTransId="{0016E5FC-C271-4459-903A-24DC137762C9}" sibTransId="{B5E61E22-9FFB-4EBC-AF2F-5A39EC73A412}"/>
    <dgm:cxn modelId="{C30EC378-21B9-4BA2-9E38-510302AB5D96}" srcId="{9BE67C3F-3C72-48DF-B868-06C6C2973871}" destId="{16317E39-8D05-4710-A83C-7FD99A4F1AEA}" srcOrd="2" destOrd="0" parTransId="{6A25ED4B-7B2C-46D9-8635-9CA71FCB281D}" sibTransId="{5D21D5F2-C987-47F4-B93A-89401E9AB810}"/>
    <dgm:cxn modelId="{6BA7658E-D89B-4509-8245-7A937DA2E9D9}" srcId="{9BE67C3F-3C72-48DF-B868-06C6C2973871}" destId="{A6EFF708-EDCC-4417-80CD-9C3956DDDA5C}" srcOrd="1" destOrd="0" parTransId="{FF2AF2F6-63D6-495F-83D1-234AEE3B565A}" sibTransId="{0AFFA6DA-5E79-414D-8254-8008B092B431}"/>
    <dgm:cxn modelId="{54B62393-0295-4510-A746-50C5A219DEE2}" type="presOf" srcId="{16317E39-8D05-4710-A83C-7FD99A4F1AEA}" destId="{B3B09677-5509-4043-BB8A-6A49CAAAB7C0}" srcOrd="0" destOrd="0" presId="urn:microsoft.com/office/officeart/2005/8/layout/radial3"/>
    <dgm:cxn modelId="{23594599-BD20-4609-B67D-D4F3CB1C082D}" type="presOf" srcId="{784F2A2B-9CFE-448B-B63E-6D2128416C28}" destId="{D7F81C1A-6651-464B-A637-BDD146AB495B}" srcOrd="0" destOrd="0" presId="urn:microsoft.com/office/officeart/2005/8/layout/radial3"/>
    <dgm:cxn modelId="{341F08D4-3EF9-4D61-9D98-DF37509018BF}" type="presOf" srcId="{9A6B70A7-8CE3-4574-981D-8E80C03089AA}" destId="{33620182-E2A9-4D68-A401-0239B6B9E503}" srcOrd="0" destOrd="0" presId="urn:microsoft.com/office/officeart/2005/8/layout/radial3"/>
    <dgm:cxn modelId="{ED6C27E5-9002-49F5-9D07-CEE1F7494062}" type="presOf" srcId="{9E969467-291D-40E5-8E97-6920BABD0ACE}" destId="{EC410027-351F-469B-B676-3FE40AEE298B}" srcOrd="0" destOrd="0" presId="urn:microsoft.com/office/officeart/2005/8/layout/radial3"/>
    <dgm:cxn modelId="{92567292-BBA5-4837-A9AF-F184A3D6D5E1}" type="presParOf" srcId="{D7F81C1A-6651-464B-A637-BDD146AB495B}" destId="{85747F28-9C25-4A2E-8609-5B565E5BF13F}" srcOrd="0" destOrd="0" presId="urn:microsoft.com/office/officeart/2005/8/layout/radial3"/>
    <dgm:cxn modelId="{DB3E290B-87CF-46B0-A4D5-28FB70024415}" type="presParOf" srcId="{85747F28-9C25-4A2E-8609-5B565E5BF13F}" destId="{895B909F-2E36-4ACA-98C9-C878747FEE15}" srcOrd="0" destOrd="0" presId="urn:microsoft.com/office/officeart/2005/8/layout/radial3"/>
    <dgm:cxn modelId="{1FD70E67-C8FC-427A-98DE-4AF8E940C42D}" type="presParOf" srcId="{85747F28-9C25-4A2E-8609-5B565E5BF13F}" destId="{EC410027-351F-469B-B676-3FE40AEE298B}" srcOrd="1" destOrd="0" presId="urn:microsoft.com/office/officeart/2005/8/layout/radial3"/>
    <dgm:cxn modelId="{AD820524-31C7-437F-A6CD-2E8572CD30DD}" type="presParOf" srcId="{85747F28-9C25-4A2E-8609-5B565E5BF13F}" destId="{89A3FEC7-AB6C-42BD-948E-127DAF7BA446}" srcOrd="2" destOrd="0" presId="urn:microsoft.com/office/officeart/2005/8/layout/radial3"/>
    <dgm:cxn modelId="{1A779F77-B113-45A0-9504-A1C8A08E6B4E}" type="presParOf" srcId="{85747F28-9C25-4A2E-8609-5B565E5BF13F}" destId="{B3B09677-5509-4043-BB8A-6A49CAAAB7C0}" srcOrd="3" destOrd="0" presId="urn:microsoft.com/office/officeart/2005/8/layout/radial3"/>
    <dgm:cxn modelId="{CEB4EC06-6146-461C-A3EF-544C1D303C9D}" type="presParOf" srcId="{85747F28-9C25-4A2E-8609-5B565E5BF13F}" destId="{33620182-E2A9-4D68-A401-0239B6B9E50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D5104-27D4-429B-B7CB-C3988643DECD}">
      <dsp:nvSpPr>
        <dsp:cNvPr id="0" name=""/>
        <dsp:cNvSpPr/>
      </dsp:nvSpPr>
      <dsp:spPr>
        <a:xfrm>
          <a:off x="2894893" y="786367"/>
          <a:ext cx="5123435" cy="5123435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20F0B-89EC-495D-B610-F68EC762A803}">
      <dsp:nvSpPr>
        <dsp:cNvPr id="0" name=""/>
        <dsp:cNvSpPr/>
      </dsp:nvSpPr>
      <dsp:spPr>
        <a:xfrm>
          <a:off x="2894893" y="786367"/>
          <a:ext cx="5123435" cy="5123435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24327-0D4D-4672-8BD9-E42032836572}">
      <dsp:nvSpPr>
        <dsp:cNvPr id="0" name=""/>
        <dsp:cNvSpPr/>
      </dsp:nvSpPr>
      <dsp:spPr>
        <a:xfrm>
          <a:off x="2894893" y="786367"/>
          <a:ext cx="5123435" cy="5123435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B1EDA-8D97-4DE3-83D9-5FE2538EFCE1}">
      <dsp:nvSpPr>
        <dsp:cNvPr id="0" name=""/>
        <dsp:cNvSpPr/>
      </dsp:nvSpPr>
      <dsp:spPr>
        <a:xfrm>
          <a:off x="2894893" y="786367"/>
          <a:ext cx="5123435" cy="5123435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F6846-BBD5-4C09-A1A1-E4FF74D96482}">
      <dsp:nvSpPr>
        <dsp:cNvPr id="0" name=""/>
        <dsp:cNvSpPr/>
      </dsp:nvSpPr>
      <dsp:spPr>
        <a:xfrm>
          <a:off x="2894893" y="786367"/>
          <a:ext cx="5123435" cy="5123435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0D48D-9654-47FF-B732-A6FFBAC6DC1E}">
      <dsp:nvSpPr>
        <dsp:cNvPr id="0" name=""/>
        <dsp:cNvSpPr/>
      </dsp:nvSpPr>
      <dsp:spPr>
        <a:xfrm>
          <a:off x="4299353" y="2254828"/>
          <a:ext cx="2314514" cy="21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Exemplarité : mission cachée du cadre de proximité ?</a:t>
          </a:r>
        </a:p>
      </dsp:txBody>
      <dsp:txXfrm>
        <a:off x="4638306" y="2575035"/>
        <a:ext cx="1636608" cy="1546098"/>
      </dsp:txXfrm>
    </dsp:sp>
    <dsp:sp modelId="{D5C59E4A-074D-442E-BA04-7D1058948193}">
      <dsp:nvSpPr>
        <dsp:cNvPr id="0" name=""/>
        <dsp:cNvSpPr/>
      </dsp:nvSpPr>
      <dsp:spPr>
        <a:xfrm>
          <a:off x="4323723" y="-243345"/>
          <a:ext cx="2265775" cy="21783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Société et institution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Terrain macro + contexte</a:t>
          </a:r>
        </a:p>
      </dsp:txBody>
      <dsp:txXfrm>
        <a:off x="4655538" y="75673"/>
        <a:ext cx="1602145" cy="1540352"/>
      </dsp:txXfrm>
    </dsp:sp>
    <dsp:sp modelId="{2E192576-F89B-497A-926D-9F26A4358497}">
      <dsp:nvSpPr>
        <dsp:cNvPr id="0" name=""/>
        <dsp:cNvSpPr/>
      </dsp:nvSpPr>
      <dsp:spPr>
        <a:xfrm>
          <a:off x="6670438" y="1469456"/>
          <a:ext cx="2331882" cy="22107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Les unités de soins : méso dynamiques, rôles, influences</a:t>
          </a:r>
        </a:p>
      </dsp:txBody>
      <dsp:txXfrm>
        <a:off x="7011934" y="1793218"/>
        <a:ext cx="1648890" cy="1563264"/>
      </dsp:txXfrm>
    </dsp:sp>
    <dsp:sp modelId="{AC85DA99-F962-483C-8B2C-A354A80ABD7F}">
      <dsp:nvSpPr>
        <dsp:cNvPr id="0" name=""/>
        <dsp:cNvSpPr/>
      </dsp:nvSpPr>
      <dsp:spPr>
        <a:xfrm>
          <a:off x="5802729" y="4318584"/>
          <a:ext cx="2249319" cy="21077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L’exemplarité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Histoire d’un outil</a:t>
          </a:r>
        </a:p>
      </dsp:txBody>
      <dsp:txXfrm>
        <a:off x="6132134" y="4627250"/>
        <a:ext cx="1590509" cy="1490373"/>
      </dsp:txXfrm>
    </dsp:sp>
    <dsp:sp modelId="{62DC5C5E-433E-4130-8D9B-A9EF6ACDA386}">
      <dsp:nvSpPr>
        <dsp:cNvPr id="0" name=""/>
        <dsp:cNvSpPr/>
      </dsp:nvSpPr>
      <dsp:spPr>
        <a:xfrm>
          <a:off x="2778230" y="4270545"/>
          <a:ext cx="2415204" cy="22037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L'outil et l'artisan : micro encadrement, proximité, compétence, limites</a:t>
          </a:r>
        </a:p>
      </dsp:txBody>
      <dsp:txXfrm>
        <a:off x="3131928" y="4593282"/>
        <a:ext cx="1707808" cy="1558309"/>
      </dsp:txXfrm>
    </dsp:sp>
    <dsp:sp modelId="{7897C19D-055F-446C-A8CA-F30543FD1599}">
      <dsp:nvSpPr>
        <dsp:cNvPr id="0" name=""/>
        <dsp:cNvSpPr/>
      </dsp:nvSpPr>
      <dsp:spPr>
        <a:xfrm>
          <a:off x="1872825" y="1446565"/>
          <a:ext cx="2408034" cy="22565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Conclusion</a:t>
          </a:r>
        </a:p>
      </dsp:txBody>
      <dsp:txXfrm>
        <a:off x="2225473" y="1777032"/>
        <a:ext cx="1702738" cy="1595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B909F-2E36-4ACA-98C9-C878747FEE15}">
      <dsp:nvSpPr>
        <dsp:cNvPr id="0" name=""/>
        <dsp:cNvSpPr/>
      </dsp:nvSpPr>
      <dsp:spPr>
        <a:xfrm>
          <a:off x="4342513" y="992888"/>
          <a:ext cx="2473511" cy="2473511"/>
        </a:xfrm>
        <a:prstGeom prst="ellipse">
          <a:avLst/>
        </a:prstGeom>
        <a:solidFill>
          <a:schemeClr val="bg1">
            <a:alpha val="5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 dirty="0"/>
            <a:t>Mes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300" kern="1200" dirty="0"/>
            <a:t>Valeurs</a:t>
          </a:r>
        </a:p>
      </dsp:txBody>
      <dsp:txXfrm>
        <a:off x="4704750" y="1355125"/>
        <a:ext cx="1749037" cy="1749037"/>
      </dsp:txXfrm>
    </dsp:sp>
    <dsp:sp modelId="{EC410027-351F-469B-B676-3FE40AEE298B}">
      <dsp:nvSpPr>
        <dsp:cNvPr id="0" name=""/>
        <dsp:cNvSpPr/>
      </dsp:nvSpPr>
      <dsp:spPr>
        <a:xfrm>
          <a:off x="4960891" y="441"/>
          <a:ext cx="1236755" cy="12367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RESPECT</a:t>
          </a:r>
        </a:p>
      </dsp:txBody>
      <dsp:txXfrm>
        <a:off x="5142010" y="181560"/>
        <a:ext cx="874517" cy="874517"/>
      </dsp:txXfrm>
    </dsp:sp>
    <dsp:sp modelId="{89A3FEC7-AB6C-42BD-948E-127DAF7BA446}">
      <dsp:nvSpPr>
        <dsp:cNvPr id="0" name=""/>
        <dsp:cNvSpPr/>
      </dsp:nvSpPr>
      <dsp:spPr>
        <a:xfrm>
          <a:off x="6571715" y="1611266"/>
          <a:ext cx="1236755" cy="12367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EGALITE</a:t>
          </a:r>
          <a:endParaRPr lang="fr-FR" sz="1300" kern="1200" dirty="0"/>
        </a:p>
      </dsp:txBody>
      <dsp:txXfrm>
        <a:off x="6752834" y="1792385"/>
        <a:ext cx="874517" cy="874517"/>
      </dsp:txXfrm>
    </dsp:sp>
    <dsp:sp modelId="{B3B09677-5509-4043-BB8A-6A49CAAAB7C0}">
      <dsp:nvSpPr>
        <dsp:cNvPr id="0" name=""/>
        <dsp:cNvSpPr/>
      </dsp:nvSpPr>
      <dsp:spPr>
        <a:xfrm>
          <a:off x="4960891" y="3222090"/>
          <a:ext cx="1236755" cy="12367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SOLIDARITE</a:t>
          </a:r>
        </a:p>
      </dsp:txBody>
      <dsp:txXfrm>
        <a:off x="5142010" y="3403209"/>
        <a:ext cx="874517" cy="874517"/>
      </dsp:txXfrm>
    </dsp:sp>
    <dsp:sp modelId="{33620182-E2A9-4D68-A401-0239B6B9E503}">
      <dsp:nvSpPr>
        <dsp:cNvPr id="0" name=""/>
        <dsp:cNvSpPr/>
      </dsp:nvSpPr>
      <dsp:spPr>
        <a:xfrm>
          <a:off x="3350066" y="1611266"/>
          <a:ext cx="1236755" cy="12367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OPTIMISME</a:t>
          </a:r>
        </a:p>
      </dsp:txBody>
      <dsp:txXfrm>
        <a:off x="3531185" y="1792385"/>
        <a:ext cx="874517" cy="874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0CF5-A1CD-4BC8-8805-9CF6FBE9AAEB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1F6E-DD99-40DD-B48D-26A5665A2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67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0CF5-A1CD-4BC8-8805-9CF6FBE9AAEB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1F6E-DD99-40DD-B48D-26A5665A2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04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0CF5-A1CD-4BC8-8805-9CF6FBE9AAEB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1F6E-DD99-40DD-B48D-26A5665A2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04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0CF5-A1CD-4BC8-8805-9CF6FBE9AAEB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1F6E-DD99-40DD-B48D-26A5665A2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2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0CF5-A1CD-4BC8-8805-9CF6FBE9AAEB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1F6E-DD99-40DD-B48D-26A5665A2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88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0CF5-A1CD-4BC8-8805-9CF6FBE9AAEB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1F6E-DD99-40DD-B48D-26A5665A2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65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0CF5-A1CD-4BC8-8805-9CF6FBE9AAEB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1F6E-DD99-40DD-B48D-26A5665A2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46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0CF5-A1CD-4BC8-8805-9CF6FBE9AAEB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1F6E-DD99-40DD-B48D-26A5665A2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51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0CF5-A1CD-4BC8-8805-9CF6FBE9AAEB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1F6E-DD99-40DD-B48D-26A5665A2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6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0CF5-A1CD-4BC8-8805-9CF6FBE9AAEB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1F6E-DD99-40DD-B48D-26A5665A2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86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0CF5-A1CD-4BC8-8805-9CF6FBE9AAEB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1F6E-DD99-40DD-B48D-26A5665A2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63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F0CF5-A1CD-4BC8-8805-9CF6FBE9AAEB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1F6E-DD99-40DD-B48D-26A5665A22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0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D7F6F-8F58-AF2A-D78A-CE91E5353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L’exemplarité, une mission cachée du cadre de proximité?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E28E90-2D71-2627-8FD0-D2FDE3D13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80C3EF-4CAA-7E8A-2900-CD3D4D3B2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97" y="3665379"/>
            <a:ext cx="5923915" cy="15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3327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p:pic>
        <p:nvPicPr>
          <p:cNvPr id="10" name="Espace réservé du contenu 9" descr="cintre casquette.jpg">
            <a:extLst>
              <a:ext uri="{FF2B5EF4-FFF2-40B4-BE49-F238E27FC236}">
                <a16:creationId xmlns:a16="http://schemas.microsoft.com/office/drawing/2014/main" id="{DBE64A68-84B0-DF27-EEA9-57C24E570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892"/>
          <a:stretch>
            <a:fillRect/>
          </a:stretch>
        </p:blipFill>
        <p:spPr>
          <a:xfrm>
            <a:off x="3462291" y="1877053"/>
            <a:ext cx="5549638" cy="474201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04570B3-66EC-7F66-1179-DEF4053E795F}"/>
              </a:ext>
            </a:extLst>
          </p:cNvPr>
          <p:cNvSpPr txBox="1"/>
          <p:nvPr/>
        </p:nvSpPr>
        <p:spPr>
          <a:xfrm>
            <a:off x="514906" y="2831976"/>
            <a:ext cx="2947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…pour plusieurs rôles</a:t>
            </a:r>
          </a:p>
        </p:txBody>
      </p:sp>
    </p:spTree>
    <p:extLst>
      <p:ext uri="{BB962C8B-B14F-4D97-AF65-F5344CB8AC3E}">
        <p14:creationId xmlns:p14="http://schemas.microsoft.com/office/powerpoint/2010/main" val="3264604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4570B3-66EC-7F66-1179-DEF4053E795F}"/>
              </a:ext>
            </a:extLst>
          </p:cNvPr>
          <p:cNvSpPr txBox="1"/>
          <p:nvPr/>
        </p:nvSpPr>
        <p:spPr>
          <a:xfrm>
            <a:off x="79898" y="4157539"/>
            <a:ext cx="3338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…à ajuster à une fin</a:t>
            </a:r>
          </a:p>
          <a:p>
            <a:endParaRPr lang="fr-FR" sz="2800" dirty="0"/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Facile ? Non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265F0B0-F4BE-097A-1691-98D7ADB5B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95" y="2228295"/>
            <a:ext cx="6198063" cy="3948668"/>
          </a:xfrm>
        </p:spPr>
      </p:pic>
    </p:spTree>
    <p:extLst>
      <p:ext uri="{BB962C8B-B14F-4D97-AF65-F5344CB8AC3E}">
        <p14:creationId xmlns:p14="http://schemas.microsoft.com/office/powerpoint/2010/main" val="2387445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Une compétence ?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A417A4C-0D08-738C-8994-E4CFADC7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Oui !</a:t>
            </a:r>
          </a:p>
          <a:p>
            <a:r>
              <a:rPr lang="fr-FR" dirty="0"/>
              <a:t>Se développe, est adaptative, évolutive/objectif recherché</a:t>
            </a:r>
          </a:p>
          <a:p>
            <a:r>
              <a:rPr lang="fr-FR" dirty="0"/>
              <a:t>Personnification : incarnation des propos, des valeurs, etc.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A5FD4F1-03EB-6D57-CAAA-5F3501AD7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58004"/>
            <a:ext cx="3931762" cy="28538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ECC2A52-9D74-87E3-4792-33F90E663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67" y="3495260"/>
            <a:ext cx="2433764" cy="336274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032BED9-B058-C50D-13E7-CDAD6A692A00}"/>
              </a:ext>
            </a:extLst>
          </p:cNvPr>
          <p:cNvSpPr txBox="1"/>
          <p:nvPr/>
        </p:nvSpPr>
        <p:spPr>
          <a:xfrm>
            <a:off x="8257831" y="4120156"/>
            <a:ext cx="3584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L’arc représente notre corps et ses limites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La flèche notre intention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La cible notre but</a:t>
            </a:r>
          </a:p>
        </p:txBody>
      </p:sp>
    </p:spTree>
    <p:extLst>
      <p:ext uri="{BB962C8B-B14F-4D97-AF65-F5344CB8AC3E}">
        <p14:creationId xmlns:p14="http://schemas.microsoft.com/office/powerpoint/2010/main" val="1568127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903053-27A6-6B22-1F93-3CA9B64D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9" y="1825625"/>
            <a:ext cx="11159231" cy="4459765"/>
          </a:xfrm>
        </p:spPr>
        <p:txBody>
          <a:bodyPr>
            <a:normAutofit/>
          </a:bodyPr>
          <a:lstStyle/>
          <a:p>
            <a:r>
              <a:rPr lang="fr-FR" dirty="0"/>
              <a:t>Intérêt de compléter notre réflexion par l’absence d’exemplarité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Quelle est l’impact de l’absence d’exemplarité du cadre de proximité auprès de l’équipe dont il est responsable ?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C0235FA-548E-7847-8940-8F045F452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27" y="2244728"/>
            <a:ext cx="4058154" cy="31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82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ED6E89-9C2B-09D6-288A-42B632AEB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144" y="5763791"/>
            <a:ext cx="10515600" cy="729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/>
              <a:t>Toute ressemblance</a:t>
            </a:r>
            <a:r>
              <a:rPr lang="fr-FR" sz="2400" b="0" i="0" dirty="0">
                <a:solidFill>
                  <a:srgbClr val="040C28"/>
                </a:solidFill>
                <a:effectLst/>
                <a:latin typeface="Google Sans"/>
              </a:rPr>
              <a:t> avec des faits et des personnages existants ou ayant existé serait purement fortuite et ne pourrait être que le fruit d'une pure coïncidence</a:t>
            </a:r>
            <a:r>
              <a:rPr lang="fr-FR" sz="24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</a:p>
          <a:p>
            <a:endParaRPr lang="fr-FR" b="0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B06E211-2DCB-C367-30E5-3A260150C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b="3909"/>
          <a:stretch/>
        </p:blipFill>
        <p:spPr>
          <a:xfrm>
            <a:off x="1145219" y="1794421"/>
            <a:ext cx="9561251" cy="36553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F2B5944-DE04-8D1E-BBCA-E92A70BDA35E}"/>
              </a:ext>
            </a:extLst>
          </p:cNvPr>
          <p:cNvSpPr txBox="1"/>
          <p:nvPr/>
        </p:nvSpPr>
        <p:spPr>
          <a:xfrm>
            <a:off x="3047260" y="3161320"/>
            <a:ext cx="6094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Freestyle Script" panose="030804020302050B0404" pitchFamily="66" charset="0"/>
              </a:rPr>
              <a:t>Courte mise en scène d’un cadre qui commence </a:t>
            </a:r>
          </a:p>
          <a:p>
            <a:r>
              <a:rPr lang="fr-FR" sz="3600" dirty="0">
                <a:latin typeface="Freestyle Script" panose="030804020302050B0404" pitchFamily="66" charset="0"/>
              </a:rPr>
              <a:t>sa réunion d’équipe par présenter ses valeurs professionnelles mais…</a:t>
            </a:r>
          </a:p>
        </p:txBody>
      </p:sp>
    </p:spTree>
    <p:extLst>
      <p:ext uri="{BB962C8B-B14F-4D97-AF65-F5344CB8AC3E}">
        <p14:creationId xmlns:p14="http://schemas.microsoft.com/office/powerpoint/2010/main" val="3416442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48750DE6-ABFF-A500-6298-F590C22FB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393808"/>
              </p:ext>
            </p:extLst>
          </p:nvPr>
        </p:nvGraphicFramePr>
        <p:xfrm>
          <a:off x="533400" y="1825625"/>
          <a:ext cx="11158538" cy="445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93032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903053-27A6-6B22-1F93-3CA9B64D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22" y="1825625"/>
            <a:ext cx="10448278" cy="420231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Influence sociale de l’absence d’exemplarité quand il s’agit d’un cadre de proximité ?</a:t>
            </a:r>
          </a:p>
          <a:p>
            <a:pPr marL="0" indent="0">
              <a:buNone/>
            </a:pPr>
            <a:r>
              <a:rPr lang="fr-FR" dirty="0"/>
              <a:t>Effets +/- ?</a:t>
            </a:r>
          </a:p>
          <a:p>
            <a:pPr marL="0" indent="0">
              <a:buNone/>
            </a:pPr>
            <a:r>
              <a:rPr lang="fr-FR" dirty="0"/>
              <a:t>Annonce ses valeurs en début de réunion, fait l’inverse</a:t>
            </a:r>
          </a:p>
          <a:p>
            <a:pPr marL="0" indent="0">
              <a:buNone/>
            </a:pPr>
            <a:r>
              <a:rPr lang="fr-FR" dirty="0"/>
              <a:t>Anti Modèle susceptible d’être copié lui aussi !</a:t>
            </a:r>
          </a:p>
          <a:p>
            <a:r>
              <a:rPr lang="fr-FR" dirty="0"/>
              <a:t>Soumission à l’autorité, normalisation</a:t>
            </a:r>
          </a:p>
          <a:p>
            <a:r>
              <a:rPr lang="fr-FR" dirty="0"/>
              <a:t>Biais de négativité</a:t>
            </a:r>
          </a:p>
          <a:p>
            <a:r>
              <a:rPr lang="fr-FR" dirty="0"/>
              <a:t>Mimétisme…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547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Modèle 3D 7" descr="Point d’interrogation">
                <a:extLst>
                  <a:ext uri="{FF2B5EF4-FFF2-40B4-BE49-F238E27FC236}">
                    <a16:creationId xmlns:a16="http://schemas.microsoft.com/office/drawing/2014/main" id="{B61B17F6-2694-CDC7-BE04-3BBB81BE49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32203"/>
                  </p:ext>
                </p:extLst>
              </p:nvPr>
            </p:nvGraphicFramePr>
            <p:xfrm>
              <a:off x="8010768" y="2343705"/>
              <a:ext cx="2146256" cy="347830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46256" cy="3478308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3220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Modèle 3D 7" descr="Point d’interrogation">
                <a:extLst>
                  <a:ext uri="{FF2B5EF4-FFF2-40B4-BE49-F238E27FC236}">
                    <a16:creationId xmlns:a16="http://schemas.microsoft.com/office/drawing/2014/main" id="{B61B17F6-2694-CDC7-BE04-3BBB81BE49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10768" y="2343705"/>
                <a:ext cx="2146256" cy="3478308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0CFFE70-73D9-2C70-709B-FC9CDEB8F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-1" b="2086"/>
          <a:stretch/>
        </p:blipFill>
        <p:spPr>
          <a:xfrm>
            <a:off x="353005" y="2688971"/>
            <a:ext cx="5497230" cy="2912840"/>
          </a:xfr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1A064D8-4DC9-FD65-1C29-0A404B7C5689}"/>
              </a:ext>
            </a:extLst>
          </p:cNvPr>
          <p:cNvSpPr txBox="1"/>
          <p:nvPr/>
        </p:nvSpPr>
        <p:spPr>
          <a:xfrm>
            <a:off x="299589" y="2104196"/>
            <a:ext cx="487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Influence ou manipulation </a:t>
            </a:r>
          </a:p>
        </p:txBody>
      </p:sp>
    </p:spTree>
    <p:extLst>
      <p:ext uri="{BB962C8B-B14F-4D97-AF65-F5344CB8AC3E}">
        <p14:creationId xmlns:p14="http://schemas.microsoft.com/office/powerpoint/2010/main" val="35641985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Et ensuite ?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84D8A68-9785-6444-2852-57006C0A3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29" y="3649478"/>
            <a:ext cx="3222207" cy="2296139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FED9F2C-1EBA-DC99-968E-ACCA57B6E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00" y="2449149"/>
            <a:ext cx="2887826" cy="42332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2AA0340-A25D-F7A5-6C59-B636374B5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8" y="1897474"/>
            <a:ext cx="2805345" cy="435074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6E16585-752C-F630-F32E-B37D8EED1A74}"/>
              </a:ext>
            </a:extLst>
          </p:cNvPr>
          <p:cNvSpPr txBox="1"/>
          <p:nvPr/>
        </p:nvSpPr>
        <p:spPr>
          <a:xfrm>
            <a:off x="3143503" y="2449149"/>
            <a:ext cx="2363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Investiguer les mécanismes de résistance aux pressions sociales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A87E52-9930-C818-AF7D-C9BC6B7C473B}"/>
              </a:ext>
            </a:extLst>
          </p:cNvPr>
          <p:cNvSpPr txBox="1"/>
          <p:nvPr/>
        </p:nvSpPr>
        <p:spPr>
          <a:xfrm>
            <a:off x="8657397" y="2299317"/>
            <a:ext cx="2805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Investiguer le droit à l’erreur</a:t>
            </a:r>
          </a:p>
        </p:txBody>
      </p:sp>
    </p:spTree>
    <p:extLst>
      <p:ext uri="{BB962C8B-B14F-4D97-AF65-F5344CB8AC3E}">
        <p14:creationId xmlns:p14="http://schemas.microsoft.com/office/powerpoint/2010/main" val="27848777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Place au débat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76868A-0EE6-51C8-4B43-C275BE6F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55" y="1825624"/>
            <a:ext cx="10421645" cy="4667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/>
              <a:t>C’est à vous</a:t>
            </a:r>
          </a:p>
        </p:txBody>
      </p:sp>
    </p:spTree>
    <p:extLst>
      <p:ext uri="{BB962C8B-B14F-4D97-AF65-F5344CB8AC3E}">
        <p14:creationId xmlns:p14="http://schemas.microsoft.com/office/powerpoint/2010/main" val="255804966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76868A-0EE6-51C8-4B43-C275BE6F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55" y="1825624"/>
            <a:ext cx="1802167" cy="148574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Quoi ?</a:t>
            </a:r>
          </a:p>
          <a:p>
            <a:r>
              <a:rPr lang="fr-FR" dirty="0"/>
              <a:t>Qui ?</a:t>
            </a:r>
          </a:p>
          <a:p>
            <a:r>
              <a:rPr lang="fr-FR" dirty="0"/>
              <a:t>Où ?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BE2C1805-5E18-A7E0-AF51-74F696C5190E}"/>
              </a:ext>
            </a:extLst>
          </p:cNvPr>
          <p:cNvSpPr txBox="1">
            <a:spLocks/>
          </p:cNvSpPr>
          <p:nvPr/>
        </p:nvSpPr>
        <p:spPr>
          <a:xfrm>
            <a:off x="3160450" y="3189303"/>
            <a:ext cx="8403455" cy="29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Limité à 15 minutes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Faire du lien de manière dynamique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Profils différents dans le public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Vous donner envie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BB33FC-6789-65EB-7A01-2BD82F4CD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86" y="4159580"/>
            <a:ext cx="1912786" cy="20499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4FC2D1-E1C9-E9AC-BAEF-1DD611C9C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374" y="4942484"/>
            <a:ext cx="987930" cy="12670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A5FAAFD-04AC-8F38-A036-C5576C235E3C}"/>
              </a:ext>
            </a:extLst>
          </p:cNvPr>
          <p:cNvSpPr txBox="1"/>
          <p:nvPr/>
        </p:nvSpPr>
        <p:spPr>
          <a:xfrm>
            <a:off x="452761" y="3116062"/>
            <a:ext cx="27076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Combien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Comment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Pourquoi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Pour quoi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D9DF65-FC6E-9D95-929B-31EC07028D6E}"/>
              </a:ext>
            </a:extLst>
          </p:cNvPr>
          <p:cNvSpPr txBox="1"/>
          <p:nvPr/>
        </p:nvSpPr>
        <p:spPr>
          <a:xfrm>
            <a:off x="7005109" y="6308209"/>
            <a:ext cx="48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L’Homme nait de la société ou est-ce l’inverse ?</a:t>
            </a:r>
          </a:p>
        </p:txBody>
      </p:sp>
    </p:spTree>
    <p:extLst>
      <p:ext uri="{BB962C8B-B14F-4D97-AF65-F5344CB8AC3E}">
        <p14:creationId xmlns:p14="http://schemas.microsoft.com/office/powerpoint/2010/main" val="3050405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9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Place au débat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76868A-0EE6-51C8-4B43-C275BE6F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55" y="1825624"/>
            <a:ext cx="10421645" cy="4667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8800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63988398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Une Mission ?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A417A4C-0D08-738C-8994-E4CFADC7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Injonctions héritières de l’éducation et de l’</a:t>
            </a:r>
            <a:r>
              <a:rPr lang="fr-FR" i="1" dirty="0"/>
              <a:t>exemplum</a:t>
            </a:r>
            <a:r>
              <a:rPr lang="fr-FR" dirty="0"/>
              <a:t> : </a:t>
            </a:r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i="1" dirty="0"/>
              <a:t>Montrer l’exemple </a:t>
            </a:r>
            <a:r>
              <a:rPr lang="fr-FR" dirty="0"/>
              <a:t>» « </a:t>
            </a:r>
            <a:r>
              <a:rPr lang="fr-FR" i="1" dirty="0"/>
              <a:t>Faire un exemple </a:t>
            </a:r>
            <a:r>
              <a:rPr lang="fr-FR" dirty="0"/>
              <a:t>» « </a:t>
            </a:r>
            <a:r>
              <a:rPr lang="fr-FR" i="1" dirty="0"/>
              <a:t>devoir d’exemplarité </a:t>
            </a:r>
            <a:r>
              <a:rPr lang="fr-FR" dirty="0"/>
              <a:t>» </a:t>
            </a:r>
          </a:p>
          <a:p>
            <a:r>
              <a:rPr lang="fr-FR" dirty="0"/>
              <a:t>QUID du comment ?</a:t>
            </a:r>
          </a:p>
          <a:p>
            <a:r>
              <a:rPr lang="fr-FR" dirty="0"/>
              <a:t>Attendue mais subtile : pas énoncée clairement dans l’AR</a:t>
            </a:r>
          </a:p>
          <a:p>
            <a:r>
              <a:rPr lang="fr-FR" dirty="0"/>
              <a:t>Difficulté à mesurer avec des indicateurs</a:t>
            </a:r>
          </a:p>
          <a:p>
            <a:r>
              <a:rPr lang="fr-FR" dirty="0"/>
              <a:t>D’où emploi de « mission cachée »</a:t>
            </a:r>
          </a:p>
        </p:txBody>
      </p:sp>
    </p:spTree>
    <p:extLst>
      <p:ext uri="{BB962C8B-B14F-4D97-AF65-F5344CB8AC3E}">
        <p14:creationId xmlns:p14="http://schemas.microsoft.com/office/powerpoint/2010/main" val="2269947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Cachée ?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A417A4C-0D08-738C-8994-E4CFADC7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Oui : </a:t>
            </a:r>
          </a:p>
          <a:p>
            <a:r>
              <a:rPr lang="fr-FR" dirty="0"/>
              <a:t>Chaque organisation a sa propre exemplarité liée à sa culture</a:t>
            </a:r>
          </a:p>
          <a:p>
            <a:r>
              <a:rPr lang="fr-FR" dirty="0"/>
              <a:t>Ambivalente : au carrefour d’attentes parfois opposées de la hiérarchie et de l’équipe</a:t>
            </a:r>
          </a:p>
          <a:p>
            <a:r>
              <a:rPr lang="fr-FR" dirty="0"/>
              <a:t>Pas de réponse universelle clé en main</a:t>
            </a:r>
          </a:p>
          <a:p>
            <a:r>
              <a:rPr lang="fr-FR" dirty="0"/>
              <a:t>A découvrir et à développer selon les contingences sur notre chemin</a:t>
            </a:r>
          </a:p>
          <a:p>
            <a:r>
              <a:rPr lang="fr-FR" dirty="0"/>
              <a:t>Multiple car s’exprime différemment selon les utilisateurs</a:t>
            </a:r>
          </a:p>
          <a:p>
            <a:r>
              <a:rPr lang="fr-FR" dirty="0"/>
              <a:t>Imprévisible car tributaire de celui qui l’utilise ET de celui qui observe</a:t>
            </a:r>
          </a:p>
        </p:txBody>
      </p:sp>
    </p:spTree>
    <p:extLst>
      <p:ext uri="{BB962C8B-B14F-4D97-AF65-F5344CB8AC3E}">
        <p14:creationId xmlns:p14="http://schemas.microsoft.com/office/powerpoint/2010/main" val="2746815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Cachée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DDCF82-F697-9630-EA42-F73AE62C5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3288"/>
            <a:ext cx="3571576" cy="49924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B525A50-C18D-E77D-544A-442CCB81119F}"/>
              </a:ext>
            </a:extLst>
          </p:cNvPr>
          <p:cNvSpPr txBox="1"/>
          <p:nvPr/>
        </p:nvSpPr>
        <p:spPr>
          <a:xfrm>
            <a:off x="4731798" y="2308194"/>
            <a:ext cx="6862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Où je me situe 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Où je pense que l’autre se situe 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Où se situe effectivement l’autre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36336B-0174-59B2-3CDC-D852199CFEEF}"/>
              </a:ext>
            </a:extLst>
          </p:cNvPr>
          <p:cNvSpPr txBox="1"/>
          <p:nvPr/>
        </p:nvSpPr>
        <p:spPr>
          <a:xfrm>
            <a:off x="5069150" y="4651898"/>
            <a:ext cx="6151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fr-FR" sz="3200" dirty="0"/>
              <a:t>Incertitudes de l’action </a:t>
            </a:r>
          </a:p>
          <a:p>
            <a:pPr algn="ctr"/>
            <a:r>
              <a:rPr lang="fr-FR" sz="3200" dirty="0"/>
              <a:t>et de ses résultats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BEC996-E69F-824A-272E-10D8E9672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57" y="3932590"/>
            <a:ext cx="2256844" cy="11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34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/>
              <a:t>Un outil ?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A417A4C-0D08-738C-8994-E4CFADC7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Oui :</a:t>
            </a:r>
          </a:p>
          <a:p>
            <a:r>
              <a:rPr lang="fr-FR" dirty="0"/>
              <a:t>Outil qui augmente le pouvoir de l’acteur si située et situationnelle</a:t>
            </a:r>
          </a:p>
          <a:p>
            <a:r>
              <a:rPr lang="fr-FR" dirty="0"/>
              <a:t>Un moyen, un média ou outil au service d’une fin </a:t>
            </a:r>
          </a:p>
          <a:p>
            <a:r>
              <a:rPr lang="fr-FR" dirty="0"/>
              <a:t>Une fin : stratégie d’influence qui passe par un choix de comportements à adopter à exemplifier (média)</a:t>
            </a:r>
          </a:p>
          <a:p>
            <a:r>
              <a:rPr lang="fr-FR" dirty="0"/>
              <a:t>Agit sur l’espace informel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7868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Et les pratiques exemplaires de l’accréditation?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A417A4C-0D08-738C-8994-E4CFADC75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4" y="1825625"/>
            <a:ext cx="10515600" cy="92645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Ensemble d’actions reproductibles codifiées, mesurées et mesurables</a:t>
            </a:r>
          </a:p>
          <a:p>
            <a:pPr marL="0" indent="0">
              <a:buNone/>
            </a:pPr>
            <a:r>
              <a:rPr lang="fr-FR" dirty="0"/>
              <a:t> = 1 versant de l’exemplarité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3699AC-2303-DD27-3CAE-CB80415FC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85" y="4342732"/>
            <a:ext cx="2872989" cy="26291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3F6A55D-62CF-4A0F-D3FD-28A3727B9F75}"/>
              </a:ext>
            </a:extLst>
          </p:cNvPr>
          <p:cNvSpPr txBox="1"/>
          <p:nvPr/>
        </p:nvSpPr>
        <p:spPr>
          <a:xfrm>
            <a:off x="310718" y="2887015"/>
            <a:ext cx="9454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Exemplarité = compétence stratégique située et situationnelle</a:t>
            </a:r>
          </a:p>
          <a:p>
            <a:r>
              <a:rPr lang="fr-FR" sz="2800" dirty="0"/>
              <a:t>D’où notre propre stratégie basée sur le modèle OPDCA :</a:t>
            </a:r>
          </a:p>
          <a:p>
            <a:pPr marL="0" indent="0">
              <a:buNone/>
            </a:pPr>
            <a:r>
              <a:rPr lang="fr-FR" sz="2800" dirty="0"/>
              <a:t>observation, réflexion, action, mesure des résultats, actions correctrices</a:t>
            </a:r>
          </a:p>
        </p:txBody>
      </p:sp>
    </p:spTree>
    <p:extLst>
      <p:ext uri="{BB962C8B-B14F-4D97-AF65-F5344CB8AC3E}">
        <p14:creationId xmlns:p14="http://schemas.microsoft.com/office/powerpoint/2010/main" val="968132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Et les pratiques exemplaires de l’accréditation?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2171340-45B0-B927-74F3-DCEE56AC5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21" y="1825624"/>
            <a:ext cx="7876323" cy="49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02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RI &amp; RE de Donald Winnicott</a:t>
            </a:r>
            <a:br>
              <a:rPr lang="fr-FR" sz="3200" dirty="0"/>
            </a:br>
            <a:r>
              <a:rPr lang="fr-FR" sz="3200" dirty="0"/>
              <a:t>pédiatre et psychanalyste anglais (1896-1971).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8B4A794-5E52-E955-3A31-C4849F2DD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16" y="1825624"/>
            <a:ext cx="5748095" cy="4861931"/>
          </a:xfrm>
        </p:spPr>
      </p:pic>
    </p:spTree>
    <p:extLst>
      <p:ext uri="{BB962C8B-B14F-4D97-AF65-F5344CB8AC3E}">
        <p14:creationId xmlns:p14="http://schemas.microsoft.com/office/powerpoint/2010/main" val="3922533977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Schéma de la bureaucratie professionnelle appliquée à l’hôpital, page 10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6E70EEF-5DC5-7ADA-B2AC-C2EE64F5D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99" y="2040706"/>
            <a:ext cx="6515665" cy="4237087"/>
          </a:xfr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0E9151E-0485-6224-AD83-A23A44F0F453}"/>
              </a:ext>
            </a:extLst>
          </p:cNvPr>
          <p:cNvSpPr/>
          <p:nvPr/>
        </p:nvSpPr>
        <p:spPr>
          <a:xfrm>
            <a:off x="8872172" y="2223917"/>
            <a:ext cx="2944184" cy="19353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SPF Santé Publique, Sécurité de la Chaine Alimentaire et Environnement, …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A947B06-7E3F-F093-9538-3EA5F9DD5C18}"/>
              </a:ext>
            </a:extLst>
          </p:cNvPr>
          <p:cNvSpPr/>
          <p:nvPr/>
        </p:nvSpPr>
        <p:spPr>
          <a:xfrm>
            <a:off x="972348" y="2040706"/>
            <a:ext cx="2312390" cy="13255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ONSS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E4282A-A9D8-0F82-5141-0D78A9612ECE}"/>
              </a:ext>
            </a:extLst>
          </p:cNvPr>
          <p:cNvSpPr txBox="1"/>
          <p:nvPr/>
        </p:nvSpPr>
        <p:spPr>
          <a:xfrm>
            <a:off x="399251" y="5015547"/>
            <a:ext cx="248574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 : Sommet stratégique</a:t>
            </a:r>
          </a:p>
          <a:p>
            <a:r>
              <a:rPr lang="fr-FR" dirty="0"/>
              <a:t>2 : Ligne hiérarchique</a:t>
            </a:r>
          </a:p>
          <a:p>
            <a:r>
              <a:rPr lang="fr-FR" dirty="0"/>
              <a:t>3 : Centre opérationnel</a:t>
            </a:r>
          </a:p>
          <a:p>
            <a:r>
              <a:rPr lang="fr-FR" dirty="0"/>
              <a:t>4 : Technostructure</a:t>
            </a:r>
          </a:p>
          <a:p>
            <a:r>
              <a:rPr lang="fr-FR" dirty="0"/>
              <a:t>5 : Support logistique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47F4569-10D5-F997-29B9-E1E944FCCD7F}"/>
              </a:ext>
            </a:extLst>
          </p:cNvPr>
          <p:cNvSpPr/>
          <p:nvPr/>
        </p:nvSpPr>
        <p:spPr>
          <a:xfrm>
            <a:off x="5770486" y="3238130"/>
            <a:ext cx="417250" cy="38173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FDC4104-313A-CDC4-5E0D-668E9BEE771E}"/>
              </a:ext>
            </a:extLst>
          </p:cNvPr>
          <p:cNvSpPr/>
          <p:nvPr/>
        </p:nvSpPr>
        <p:spPr>
          <a:xfrm>
            <a:off x="5770486" y="4567091"/>
            <a:ext cx="417250" cy="38173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9D71D93-8921-B74C-64D8-CBB433148EF3}"/>
              </a:ext>
            </a:extLst>
          </p:cNvPr>
          <p:cNvSpPr/>
          <p:nvPr/>
        </p:nvSpPr>
        <p:spPr>
          <a:xfrm>
            <a:off x="5725581" y="5517541"/>
            <a:ext cx="417250" cy="38173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E2C72C4-E39E-92A4-B035-0BB2047DCD4C}"/>
              </a:ext>
            </a:extLst>
          </p:cNvPr>
          <p:cNvSpPr/>
          <p:nvPr/>
        </p:nvSpPr>
        <p:spPr>
          <a:xfrm>
            <a:off x="5167767" y="4567091"/>
            <a:ext cx="417250" cy="38173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DEBF924-7D2E-3743-7E81-3C104F7985C5}"/>
              </a:ext>
            </a:extLst>
          </p:cNvPr>
          <p:cNvSpPr/>
          <p:nvPr/>
        </p:nvSpPr>
        <p:spPr>
          <a:xfrm>
            <a:off x="6855042" y="4567090"/>
            <a:ext cx="417250" cy="38173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33819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8A83B628-C201-9B1D-8A6C-7895460D3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092816"/>
              </p:ext>
            </p:extLst>
          </p:nvPr>
        </p:nvGraphicFramePr>
        <p:xfrm>
          <a:off x="674703" y="365125"/>
          <a:ext cx="10875146" cy="623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489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DE0A6BA3-8BB5-DCAE-AD1D-C39333ED5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020076"/>
              </p:ext>
            </p:extLst>
          </p:nvPr>
        </p:nvGraphicFramePr>
        <p:xfrm>
          <a:off x="838200" y="1825625"/>
          <a:ext cx="10515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14719556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77398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5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Soumission à l’autorité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Contestation/résistance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41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Peur de la punition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Récompense : émulation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36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Normalisation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Innovation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58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Pression de conformisme : peur rejet ou désapprobation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Co-action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0446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Obligation diffuse de réciprocité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3161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Mimétisme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959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Effet d’audience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95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315526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7074A4F3-8571-3D22-5FFF-C4A00A6DE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r="8993"/>
          <a:stretch/>
        </p:blipFill>
        <p:spPr>
          <a:xfrm>
            <a:off x="5409440" y="5042515"/>
            <a:ext cx="1373119" cy="169507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74E97CE-78D0-DB8C-14E6-C284B055D1B6}"/>
              </a:ext>
            </a:extLst>
          </p:cNvPr>
          <p:cNvSpPr txBox="1"/>
          <p:nvPr/>
        </p:nvSpPr>
        <p:spPr>
          <a:xfrm>
            <a:off x="1118586" y="5628443"/>
            <a:ext cx="252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Ajoutons que…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C3B35D-409C-68D9-839F-1B289F1644B6}"/>
              </a:ext>
            </a:extLst>
          </p:cNvPr>
          <p:cNvSpPr txBox="1"/>
          <p:nvPr/>
        </p:nvSpPr>
        <p:spPr>
          <a:xfrm>
            <a:off x="4731798" y="1825624"/>
            <a:ext cx="2778711" cy="40011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EXEMPLARITE</a:t>
            </a:r>
          </a:p>
        </p:txBody>
      </p:sp>
    </p:spTree>
    <p:extLst>
      <p:ext uri="{BB962C8B-B14F-4D97-AF65-F5344CB8AC3E}">
        <p14:creationId xmlns:p14="http://schemas.microsoft.com/office/powerpoint/2010/main" val="36331366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AED2C6-081D-2B1B-5073-E2E3C67D0E34}"/>
              </a:ext>
            </a:extLst>
          </p:cNvPr>
          <p:cNvSpPr txBox="1"/>
          <p:nvPr/>
        </p:nvSpPr>
        <p:spPr>
          <a:xfrm>
            <a:off x="470517" y="1890943"/>
            <a:ext cx="11407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… «</a:t>
            </a:r>
            <a:r>
              <a:rPr lang="fr-FR" sz="2400" i="1" dirty="0"/>
              <a:t> L’Homme vit deux réalités. Il ne peut faire autrement que de jeter à l’intérieur d’une autre réalité, des éléments représentant la réalité externe </a:t>
            </a:r>
            <a:r>
              <a:rPr lang="fr-FR" sz="2400" dirty="0"/>
              <a:t>». D. Winnicott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dynamique d’alimentation réciproque de la Réalité Interne et de la Réalité Externe (Introjection/Projection).</a:t>
            </a:r>
          </a:p>
        </p:txBody>
      </p:sp>
      <p:graphicFrame>
        <p:nvGraphicFramePr>
          <p:cNvPr id="15" name="Tableau 15">
            <a:extLst>
              <a:ext uri="{FF2B5EF4-FFF2-40B4-BE49-F238E27FC236}">
                <a16:creationId xmlns:a16="http://schemas.microsoft.com/office/drawing/2014/main" id="{B76A4EB9-FCFC-4461-C06B-66D873E7E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93010"/>
              </p:ext>
            </p:extLst>
          </p:nvPr>
        </p:nvGraphicFramePr>
        <p:xfrm>
          <a:off x="2654424" y="3824717"/>
          <a:ext cx="612559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592">
                  <a:extLst>
                    <a:ext uri="{9D8B030D-6E8A-4147-A177-3AD203B41FA5}">
                      <a16:colId xmlns:a16="http://schemas.microsoft.com/office/drawing/2014/main" val="4159803995"/>
                    </a:ext>
                  </a:extLst>
                </a:gridCol>
              </a:tblGrid>
              <a:tr h="364097">
                <a:tc>
                  <a:txBody>
                    <a:bodyPr/>
                    <a:lstStyle/>
                    <a:p>
                      <a:r>
                        <a:rPr lang="fr-FR" dirty="0"/>
                        <a:t>Filtres d’interprétation de l’observateur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642221"/>
                  </a:ext>
                </a:extLst>
              </a:tr>
              <a:tr h="364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Poids de l’univers macrosociologique : la société et l’institution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005979"/>
                  </a:ext>
                </a:extLst>
              </a:tr>
              <a:tr h="364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Apprentissages en socialisation primaire et secondaire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51519"/>
                  </a:ext>
                </a:extLst>
              </a:tr>
              <a:tr h="364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Rôle(s) dans le groupe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937880"/>
                  </a:ext>
                </a:extLst>
              </a:tr>
              <a:tr h="364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Facteurs de motivation, besoin de relation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543532"/>
                  </a:ext>
                </a:extLst>
              </a:tr>
              <a:tr h="364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Perception de justice sociale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718184"/>
                  </a:ext>
                </a:extLst>
              </a:tr>
              <a:tr h="364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Niveau de proximité attendu, lien de subordination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786591"/>
                  </a:ext>
                </a:extLst>
              </a:tr>
              <a:tr h="364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Heuristiques de jugement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076470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361D5EA4-266F-B995-838A-748307A11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24" y="3754172"/>
            <a:ext cx="6125592" cy="30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253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339897B-BF30-E484-8919-A299C0BA6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23" y="2462375"/>
            <a:ext cx="1455546" cy="2751058"/>
          </a:xfr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1333ABD-72B0-76F9-5D64-EFCA004BA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03" y="2303294"/>
            <a:ext cx="1792753" cy="2839057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Modèle 3D 13" descr="Point d’interrogation">
                <a:extLst>
                  <a:ext uri="{FF2B5EF4-FFF2-40B4-BE49-F238E27FC236}">
                    <a16:creationId xmlns:a16="http://schemas.microsoft.com/office/drawing/2014/main" id="{1F6CC46B-F9B5-84AC-E57B-877779A1FD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9518600"/>
                  </p:ext>
                </p:extLst>
              </p:nvPr>
            </p:nvGraphicFramePr>
            <p:xfrm>
              <a:off x="4894707" y="2752077"/>
              <a:ext cx="2146255" cy="347830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146255" cy="3478309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3220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Modèle 3D 13" descr="Point d’interrogation">
                <a:extLst>
                  <a:ext uri="{FF2B5EF4-FFF2-40B4-BE49-F238E27FC236}">
                    <a16:creationId xmlns:a16="http://schemas.microsoft.com/office/drawing/2014/main" id="{1F6CC46B-F9B5-84AC-E57B-877779A1FD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4707" y="2752077"/>
                <a:ext cx="2146255" cy="34783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5164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568659-AD85-A86B-82EA-3AD4313F9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01109" cy="2839057"/>
          </a:xfrm>
        </p:spPr>
        <p:txBody>
          <a:bodyPr/>
          <a:lstStyle/>
          <a:p>
            <a:r>
              <a:rPr lang="fr-FR" dirty="0"/>
              <a:t>Ressembler à un modèle : oui mais…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75BB40-27A9-CFC8-FE43-DBA63C6C1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42" y="2554496"/>
            <a:ext cx="2618912" cy="38302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68455A-9F93-C7ED-E3C2-D6D4C0854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68" y="4298175"/>
            <a:ext cx="3398051" cy="208658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0CA919B-B219-ED0E-6172-687E46651701}"/>
              </a:ext>
            </a:extLst>
          </p:cNvPr>
          <p:cNvSpPr txBox="1"/>
          <p:nvPr/>
        </p:nvSpPr>
        <p:spPr>
          <a:xfrm>
            <a:off x="1" y="4054130"/>
            <a:ext cx="486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Risques psychosociaux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Long exercice du pouvoir : Hubris</a:t>
            </a:r>
          </a:p>
        </p:txBody>
      </p:sp>
    </p:spTree>
    <p:extLst>
      <p:ext uri="{BB962C8B-B14F-4D97-AF65-F5344CB8AC3E}">
        <p14:creationId xmlns:p14="http://schemas.microsoft.com/office/powerpoint/2010/main" val="1115890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58BD13-D2FF-A7BE-7A33-066A2611D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68" y="1988452"/>
            <a:ext cx="2629939" cy="4651203"/>
          </a:xfrm>
          <a:prstGeom prst="rect">
            <a:avLst/>
          </a:prstGeom>
        </p:spPr>
      </p:pic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BD2990AD-3187-ECA4-68B7-C309E5253918}"/>
              </a:ext>
            </a:extLst>
          </p:cNvPr>
          <p:cNvSpPr/>
          <p:nvPr/>
        </p:nvSpPr>
        <p:spPr>
          <a:xfrm>
            <a:off x="5113169" y="1853515"/>
            <a:ext cx="2805270" cy="14861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4053870-C033-C65E-274F-40BF2C5EA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1001057"/>
          </a:xfrm>
        </p:spPr>
        <p:txBody>
          <a:bodyPr/>
          <a:lstStyle/>
          <a:p>
            <a:r>
              <a:rPr lang="fr-FR" dirty="0"/>
              <a:t>Pas d’outil magique</a:t>
            </a:r>
          </a:p>
        </p:txBody>
      </p:sp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id="{D4AFA12B-200E-BA86-7698-05F1964B09D8}"/>
              </a:ext>
            </a:extLst>
          </p:cNvPr>
          <p:cNvSpPr/>
          <p:nvPr/>
        </p:nvSpPr>
        <p:spPr>
          <a:xfrm>
            <a:off x="3375661" y="3474606"/>
            <a:ext cx="4758431" cy="29745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12">
            <a:extLst>
              <a:ext uri="{FF2B5EF4-FFF2-40B4-BE49-F238E27FC236}">
                <a16:creationId xmlns:a16="http://schemas.microsoft.com/office/drawing/2014/main" id="{1F30B2CF-08F9-F9C3-C770-FE0382A6CB5A}"/>
              </a:ext>
            </a:extLst>
          </p:cNvPr>
          <p:cNvSpPr txBox="1">
            <a:spLocks/>
          </p:cNvSpPr>
          <p:nvPr/>
        </p:nvSpPr>
        <p:spPr>
          <a:xfrm>
            <a:off x="7918439" y="4863268"/>
            <a:ext cx="3853351" cy="100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Ni de super héros</a:t>
            </a:r>
          </a:p>
        </p:txBody>
      </p:sp>
    </p:spTree>
    <p:extLst>
      <p:ext uri="{BB962C8B-B14F-4D97-AF65-F5344CB8AC3E}">
        <p14:creationId xmlns:p14="http://schemas.microsoft.com/office/powerpoint/2010/main" val="2923218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build="p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BEA25-CEAA-18B2-C949-3F26EBD6A0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39700" cmpd="thickThin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200" dirty="0"/>
              <a:t>L’exemplarité, une mission cachée du cadre de proximité ?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B21B70A7-5AC1-0FD8-0C53-36272CD73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13" y="2012056"/>
            <a:ext cx="4583875" cy="3890963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49AF85C-6897-75C8-AE7B-828441C3354D}"/>
              </a:ext>
            </a:extLst>
          </p:cNvPr>
          <p:cNvSpPr txBox="1"/>
          <p:nvPr/>
        </p:nvSpPr>
        <p:spPr>
          <a:xfrm>
            <a:off x="594804" y="2831976"/>
            <a:ext cx="3045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 moyen modulable</a:t>
            </a:r>
          </a:p>
        </p:txBody>
      </p:sp>
    </p:spTree>
    <p:extLst>
      <p:ext uri="{BB962C8B-B14F-4D97-AF65-F5344CB8AC3E}">
        <p14:creationId xmlns:p14="http://schemas.microsoft.com/office/powerpoint/2010/main" val="2569518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993</TotalTime>
  <Words>916</Words>
  <Application>Microsoft Office PowerPoint</Application>
  <PresentationFormat>Grand écran</PresentationFormat>
  <Paragraphs>166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Freestyle Script</vt:lpstr>
      <vt:lpstr>Google Sans</vt:lpstr>
      <vt:lpstr>Wingdings</vt:lpstr>
      <vt:lpstr>Thème Office</vt:lpstr>
      <vt:lpstr>L’exemplarité, une mission cachée du cadre de proximité?</vt:lpstr>
      <vt:lpstr>L’exemplarité, une mission cachée du cadre de proximité ?</vt:lpstr>
      <vt:lpstr>Présentation PowerPoint</vt:lpstr>
      <vt:lpstr>L’exemplarité, une mission cachée du cadre de proximité ?</vt:lpstr>
      <vt:lpstr>L’exemplarité, une mission cachée du cadre de proximité ?</vt:lpstr>
      <vt:lpstr>L’exemplarité, une mission cachée du cadre de proximité ?</vt:lpstr>
      <vt:lpstr>L’exemplarité, une mission cachée du cadre de proximité ?</vt:lpstr>
      <vt:lpstr>L’exemplarité, une mission cachée du cadre de proximité ?</vt:lpstr>
      <vt:lpstr>L’exemplarité, une mission cachée du cadre de proximité ?</vt:lpstr>
      <vt:lpstr>L’exemplarité, une mission cachée du cadre de proximité ?</vt:lpstr>
      <vt:lpstr>L’exemplarité, une mission cachée du cadre de proximité ?</vt:lpstr>
      <vt:lpstr>Une compétence ?</vt:lpstr>
      <vt:lpstr>L’exemplarité, une mission cachée du cadre de proximité ?</vt:lpstr>
      <vt:lpstr>L’exemplarité, une mission cachée du cadre de proximité ?</vt:lpstr>
      <vt:lpstr>L’exemplarité, une mission cachée du cadre de proximité ?</vt:lpstr>
      <vt:lpstr>L’exemplarité, une mission cachée du cadre de proximité ?</vt:lpstr>
      <vt:lpstr>L’exemplarité, une mission cachée du cadre de proximité ?</vt:lpstr>
      <vt:lpstr>Et ensuite ?</vt:lpstr>
      <vt:lpstr>Place au débat</vt:lpstr>
      <vt:lpstr>Place au débat</vt:lpstr>
      <vt:lpstr>Une Mission ?</vt:lpstr>
      <vt:lpstr>Cachée ?</vt:lpstr>
      <vt:lpstr>Cachée</vt:lpstr>
      <vt:lpstr>Un outil ?</vt:lpstr>
      <vt:lpstr>Et les pratiques exemplaires de l’accréditation?</vt:lpstr>
      <vt:lpstr>Et les pratiques exemplaires de l’accréditation?</vt:lpstr>
      <vt:lpstr>RI &amp; RE de Donald Winnicott pédiatre et psychanalyste anglais (1896-1971).</vt:lpstr>
      <vt:lpstr>Schéma de la bureaucratie professionnelle appliquée à l’hôpital, page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Leroux</dc:creator>
  <cp:lastModifiedBy>Maxime Leroux</cp:lastModifiedBy>
  <cp:revision>34</cp:revision>
  <dcterms:created xsi:type="dcterms:W3CDTF">2023-03-26T12:10:44Z</dcterms:created>
  <dcterms:modified xsi:type="dcterms:W3CDTF">2023-06-22T05:41:20Z</dcterms:modified>
</cp:coreProperties>
</file>